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8" r:id="rId2"/>
    <p:sldId id="276" r:id="rId3"/>
    <p:sldId id="323" r:id="rId4"/>
    <p:sldId id="277" r:id="rId5"/>
    <p:sldId id="318" r:id="rId6"/>
    <p:sldId id="326" r:id="rId7"/>
    <p:sldId id="325" r:id="rId8"/>
    <p:sldId id="319" r:id="rId9"/>
    <p:sldId id="278" r:id="rId10"/>
    <p:sldId id="289" r:id="rId11"/>
    <p:sldId id="346" r:id="rId12"/>
    <p:sldId id="328" r:id="rId13"/>
    <p:sldId id="345" r:id="rId14"/>
    <p:sldId id="349" r:id="rId15"/>
    <p:sldId id="344" r:id="rId16"/>
    <p:sldId id="329" r:id="rId17"/>
    <p:sldId id="330" r:id="rId18"/>
    <p:sldId id="331" r:id="rId19"/>
    <p:sldId id="333" r:id="rId20"/>
    <p:sldId id="332" r:id="rId21"/>
    <p:sldId id="348" r:id="rId22"/>
    <p:sldId id="336" r:id="rId23"/>
    <p:sldId id="335" r:id="rId24"/>
    <p:sldId id="338" r:id="rId25"/>
    <p:sldId id="337" r:id="rId26"/>
    <p:sldId id="347" r:id="rId27"/>
    <p:sldId id="339" r:id="rId28"/>
    <p:sldId id="343" r:id="rId29"/>
    <p:sldId id="341" r:id="rId30"/>
    <p:sldId id="279" r:id="rId31"/>
    <p:sldId id="282" r:id="rId32"/>
    <p:sldId id="340" r:id="rId33"/>
    <p:sldId id="284" r:id="rId34"/>
    <p:sldId id="350" r:id="rId35"/>
    <p:sldId id="27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5B07"/>
    <a:srgbClr val="781E1A"/>
    <a:srgbClr val="00421A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0" autoAdjust="0"/>
    <p:restoredTop sz="94670"/>
  </p:normalViewPr>
  <p:slideViewPr>
    <p:cSldViewPr>
      <p:cViewPr varScale="1">
        <p:scale>
          <a:sx n="109" d="100"/>
          <a:sy n="109" d="100"/>
        </p:scale>
        <p:origin x="172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C:\Users\christian.CIMDOM\Dropbox\all%20data%202017%20CA\Zambia\Africa%20RISING\Summary%20for%20planning%20meeting%2020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C:\Users\christian.CIMDOM\AppData\Local\Microsoft\Windows\Temporary%20Internet%20Files\Content.Outlook\CGXNK3IJ\Copy%20of%20SIMLEZA_AR%202016_17%20economic%20analysis%20(3)%2030%20August%202017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christian.CIMDOM\Dropbox\all%20data%202017%20CA\Zambia\Africa%20RISING\Trials\Doubled%20up%20legumes%202016-2017_27.08.2017.xlsx" TargetMode="External"/><Relationship Id="rId4" Type="http://schemas.openxmlformats.org/officeDocument/2006/relationships/chartUserShapes" Target="../drawings/drawing1.xml"/><Relationship Id="rId1" Type="http://schemas.microsoft.com/office/2011/relationships/chartStyle" Target="style3.xml"/><Relationship Id="rId2" Type="http://schemas.microsoft.com/office/2011/relationships/chartColorStyle" Target="colors3.xm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/C:\Users\christian.CIMDOM\Dropbox\all%20data%202017%20CA\Zambia\Africa%20RISING\Trials\combined%20GMCC%20maiz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//C:\Users\christian.CIMDOM\Dropbox\all%20data%202017%20CA\Zambia\Africa%20RISING\Trials\Legumes%20in%20GMCC%20on-farm%20trial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oleObject" Target="file:////C:\Users\christian.CIMDOM\Dropbox\all%20data%202017%20CA\Zambia\Africa%20RISING\Trials\Legumes%20in%20GMCC%20on-farm%20trial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christian.CIMDOM\Dropbox\all%20data%202017%20CA\Zambia\Africa%20RISING\Trials\GMCC%20trial%20on-station%202017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christian.CIMDOM\Dropbox\all%20data%202017%20CA\Zambia\Glirididia%20study\COMACO%20Gliricidia%20yield%20study%20raw%20data-May-2017_V2CT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4" Type="http://schemas.openxmlformats.org/officeDocument/2006/relationships/oleObject" Target="file:////E:\old%20Laptop\hp\AppData\Local\Microsoft\Windows\Temporary%20Internet%20Files\Content.Outlook\2QEZCEHJ\Africa%20Rising%20Bulletin%20.xlsx" TargetMode="External"/><Relationship Id="rId5" Type="http://schemas.openxmlformats.org/officeDocument/2006/relationships/chartUserShapes" Target="../drawings/drawing2.xml"/><Relationship Id="rId1" Type="http://schemas.microsoft.com/office/2011/relationships/chartStyle" Target="style7.xml"/><Relationship Id="rId2" Type="http://schemas.microsoft.com/office/2011/relationships/chartColorStyle" Target="colors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58704408179"/>
          <c:y val="0.0447852205094082"/>
          <c:w val="0.861630401010795"/>
          <c:h val="0.4979753059036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Maize grain yield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206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00206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00206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9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-1.55695299766869E-16"/>
                  <c:y val="-0.0086399671273061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7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9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Sheet1!$A$4:$B$24</c:f>
              <c:multiLvlStrCache>
                <c:ptCount val="21"/>
                <c:lvl>
                  <c:pt idx="0">
                    <c:v>Ridge/Furrow, maize</c:v>
                  </c:pt>
                  <c:pt idx="1">
                    <c:v>CA-DS, maize</c:v>
                  </c:pt>
                  <c:pt idx="2">
                    <c:v>CA-DS, Mz/Cp intercrop</c:v>
                  </c:pt>
                  <c:pt idx="3">
                    <c:v>CA-DS, Mz-Cp rotation</c:v>
                  </c:pt>
                  <c:pt idx="4">
                    <c:v>Ridge/Furrow, maize</c:v>
                  </c:pt>
                  <c:pt idx="5">
                    <c:v>CA-DS, maize</c:v>
                  </c:pt>
                  <c:pt idx="6">
                    <c:v>CA-DS, Mz/Cp intercrop</c:v>
                  </c:pt>
                  <c:pt idx="7">
                    <c:v>CA-DS, Mz-Cp rotation</c:v>
                  </c:pt>
                  <c:pt idx="8">
                    <c:v>Ridge/Furrow, maize</c:v>
                  </c:pt>
                  <c:pt idx="9">
                    <c:v>CA-DS, maize</c:v>
                  </c:pt>
                  <c:pt idx="10">
                    <c:v>CA-DS, Mz/Cp intercrop</c:v>
                  </c:pt>
                  <c:pt idx="11">
                    <c:v>CA-DS, Mz-Cp rotation</c:v>
                  </c:pt>
                  <c:pt idx="12">
                    <c:v>Ridge/Furrow, maize</c:v>
                  </c:pt>
                  <c:pt idx="13">
                    <c:v>CA-Ripper, maize</c:v>
                  </c:pt>
                  <c:pt idx="14">
                    <c:v>CA, Ripper,Mz-Sb rotation</c:v>
                  </c:pt>
                  <c:pt idx="15">
                    <c:v>Ridge/Furrow, maize</c:v>
                  </c:pt>
                  <c:pt idx="16">
                    <c:v>CA-Ripper, maize</c:v>
                  </c:pt>
                  <c:pt idx="17">
                    <c:v>CA, Ripper,Mz-Sb rotation</c:v>
                  </c:pt>
                  <c:pt idx="18">
                    <c:v>Ridge/Furrow, maize</c:v>
                  </c:pt>
                  <c:pt idx="19">
                    <c:v>CA-Direct seeder, maize</c:v>
                  </c:pt>
                  <c:pt idx="20">
                    <c:v>CA, Direct seeder,Mz-Sb rotation</c:v>
                  </c:pt>
                </c:lvl>
                <c:lvl>
                  <c:pt idx="0">
                    <c:v>Chanje</c:v>
                  </c:pt>
                  <c:pt idx="4">
                    <c:v>Mtaya</c:v>
                  </c:pt>
                  <c:pt idx="8">
                    <c:v>Vuu</c:v>
                  </c:pt>
                  <c:pt idx="12">
                    <c:v>Kawalala</c:v>
                  </c:pt>
                  <c:pt idx="15">
                    <c:v>Hoya</c:v>
                  </c:pt>
                  <c:pt idx="18">
                    <c:v>Kapara</c:v>
                  </c:pt>
                </c:lvl>
              </c:multiLvlStrCache>
            </c:multiLvlStrRef>
          </c:cat>
          <c:val>
            <c:numRef>
              <c:f>Sheet1!$C$4:$C$24</c:f>
              <c:numCache>
                <c:formatCode>0</c:formatCode>
                <c:ptCount val="21"/>
                <c:pt idx="0">
                  <c:v>4784.503273954846</c:v>
                </c:pt>
                <c:pt idx="1">
                  <c:v>5243.323757350103</c:v>
                </c:pt>
                <c:pt idx="2">
                  <c:v>5387.592136379964</c:v>
                </c:pt>
                <c:pt idx="3">
                  <c:v>6204.22027040451</c:v>
                </c:pt>
                <c:pt idx="4" formatCode="General">
                  <c:v>4814.989312945657</c:v>
                </c:pt>
                <c:pt idx="5" formatCode="General">
                  <c:v>5237.200780642441</c:v>
                </c:pt>
                <c:pt idx="6" formatCode="General">
                  <c:v>5326.456725446692</c:v>
                </c:pt>
                <c:pt idx="7" formatCode="General">
                  <c:v>5628.028085006793</c:v>
                </c:pt>
                <c:pt idx="8" formatCode="General">
                  <c:v>4926.225467107595</c:v>
                </c:pt>
                <c:pt idx="9" formatCode="General">
                  <c:v>6507.157517834252</c:v>
                </c:pt>
                <c:pt idx="10" formatCode="General">
                  <c:v>6157.296599536357</c:v>
                </c:pt>
                <c:pt idx="11" formatCode="General">
                  <c:v>6017.042293776985</c:v>
                </c:pt>
                <c:pt idx="12" formatCode="General">
                  <c:v>4592.114586705252</c:v>
                </c:pt>
                <c:pt idx="13" formatCode="General">
                  <c:v>5129.83829144799</c:v>
                </c:pt>
                <c:pt idx="14" formatCode="General">
                  <c:v>7356.27476819703</c:v>
                </c:pt>
                <c:pt idx="15" formatCode="General">
                  <c:v>3474.952936695216</c:v>
                </c:pt>
                <c:pt idx="16" formatCode="General">
                  <c:v>5736.686615677753</c:v>
                </c:pt>
                <c:pt idx="17" formatCode="General">
                  <c:v>7257.136990382722</c:v>
                </c:pt>
                <c:pt idx="18" formatCode="General">
                  <c:v>6249.210736957267</c:v>
                </c:pt>
                <c:pt idx="19" formatCode="General">
                  <c:v>7133.645991029684</c:v>
                </c:pt>
                <c:pt idx="20" formatCode="General">
                  <c:v>7459.474343351738</c:v>
                </c:pt>
              </c:numCache>
            </c:numRef>
          </c:val>
        </c:ser>
        <c:ser>
          <c:idx val="1"/>
          <c:order val="1"/>
          <c:tx>
            <c:strRef>
              <c:f>Sheet1!$D$3</c:f>
              <c:strCache>
                <c:ptCount val="1"/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Sheet1!$A$4:$B$24</c:f>
              <c:multiLvlStrCache>
                <c:ptCount val="21"/>
                <c:lvl>
                  <c:pt idx="0">
                    <c:v>Ridge/Furrow, maize</c:v>
                  </c:pt>
                  <c:pt idx="1">
                    <c:v>CA-DS, maize</c:v>
                  </c:pt>
                  <c:pt idx="2">
                    <c:v>CA-DS, Mz/Cp intercrop</c:v>
                  </c:pt>
                  <c:pt idx="3">
                    <c:v>CA-DS, Mz-Cp rotation</c:v>
                  </c:pt>
                  <c:pt idx="4">
                    <c:v>Ridge/Furrow, maize</c:v>
                  </c:pt>
                  <c:pt idx="5">
                    <c:v>CA-DS, maize</c:v>
                  </c:pt>
                  <c:pt idx="6">
                    <c:v>CA-DS, Mz/Cp intercrop</c:v>
                  </c:pt>
                  <c:pt idx="7">
                    <c:v>CA-DS, Mz-Cp rotation</c:v>
                  </c:pt>
                  <c:pt idx="8">
                    <c:v>Ridge/Furrow, maize</c:v>
                  </c:pt>
                  <c:pt idx="9">
                    <c:v>CA-DS, maize</c:v>
                  </c:pt>
                  <c:pt idx="10">
                    <c:v>CA-DS, Mz/Cp intercrop</c:v>
                  </c:pt>
                  <c:pt idx="11">
                    <c:v>CA-DS, Mz-Cp rotation</c:v>
                  </c:pt>
                  <c:pt idx="12">
                    <c:v>Ridge/Furrow, maize</c:v>
                  </c:pt>
                  <c:pt idx="13">
                    <c:v>CA-Ripper, maize</c:v>
                  </c:pt>
                  <c:pt idx="14">
                    <c:v>CA, Ripper,Mz-Sb rotation</c:v>
                  </c:pt>
                  <c:pt idx="15">
                    <c:v>Ridge/Furrow, maize</c:v>
                  </c:pt>
                  <c:pt idx="16">
                    <c:v>CA-Ripper, maize</c:v>
                  </c:pt>
                  <c:pt idx="17">
                    <c:v>CA, Ripper,Mz-Sb rotation</c:v>
                  </c:pt>
                  <c:pt idx="18">
                    <c:v>Ridge/Furrow, maize</c:v>
                  </c:pt>
                  <c:pt idx="19">
                    <c:v>CA-Direct seeder, maize</c:v>
                  </c:pt>
                  <c:pt idx="20">
                    <c:v>CA, Direct seeder,Mz-Sb rotation</c:v>
                  </c:pt>
                </c:lvl>
                <c:lvl>
                  <c:pt idx="0">
                    <c:v>Chanje</c:v>
                  </c:pt>
                  <c:pt idx="4">
                    <c:v>Mtaya</c:v>
                  </c:pt>
                  <c:pt idx="8">
                    <c:v>Vuu</c:v>
                  </c:pt>
                  <c:pt idx="12">
                    <c:v>Kawalala</c:v>
                  </c:pt>
                  <c:pt idx="15">
                    <c:v>Hoya</c:v>
                  </c:pt>
                  <c:pt idx="18">
                    <c:v>Kapara</c:v>
                  </c:pt>
                </c:lvl>
              </c:multiLvlStrCache>
            </c:multiLvlStrRef>
          </c:cat>
          <c:val>
            <c:numRef>
              <c:f>Sheet1!$D$4:$D$24</c:f>
              <c:numCache>
                <c:formatCode>General</c:formatCode>
                <c:ptCount val="21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4"/>
        <c:axId val="803674368"/>
        <c:axId val="710813760"/>
      </c:barChart>
      <c:catAx>
        <c:axId val="80367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0813760"/>
        <c:crosses val="autoZero"/>
        <c:auto val="1"/>
        <c:lblAlgn val="ctr"/>
        <c:lblOffset val="100"/>
        <c:noMultiLvlLbl val="0"/>
      </c:catAx>
      <c:valAx>
        <c:axId val="710813760"/>
        <c:scaling>
          <c:orientation val="minMax"/>
          <c:max val="90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Maize grain yield kg ha</a:t>
                </a:r>
                <a:r>
                  <a:rPr lang="en-GB" baseline="30000" dirty="0"/>
                  <a:t>-1</a:t>
                </a:r>
              </a:p>
            </c:rich>
          </c:tx>
          <c:layout>
            <c:manualLayout>
              <c:xMode val="edge"/>
              <c:yMode val="edge"/>
              <c:x val="0.0127428996883983"/>
              <c:y val="0.1764467311149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3674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77742887820078"/>
          <c:y val="0.0502112235970504"/>
          <c:w val="0.900296985355023"/>
          <c:h val="0.8629128177159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Summary!$C$3</c:f>
              <c:strCache>
                <c:ptCount val="1"/>
                <c:pt idx="0">
                  <c:v>Conventional tillage, maize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Summary!$A$4:$B$9</c:f>
              <c:multiLvlStrCache>
                <c:ptCount val="6"/>
                <c:lvl>
                  <c:pt idx="0">
                    <c:v>Chanje</c:v>
                  </c:pt>
                  <c:pt idx="1">
                    <c:v>Mtaya</c:v>
                  </c:pt>
                  <c:pt idx="2">
                    <c:v>Vuu </c:v>
                  </c:pt>
                  <c:pt idx="3">
                    <c:v>Kapara</c:v>
                  </c:pt>
                  <c:pt idx="4">
                    <c:v>Kawalala </c:v>
                  </c:pt>
                  <c:pt idx="5">
                    <c:v>Hoya</c:v>
                  </c:pt>
                </c:lvl>
                <c:lvl>
                  <c:pt idx="0">
                    <c:v>Manual CA systems</c:v>
                  </c:pt>
                  <c:pt idx="3">
                    <c:v>Animal Traction Systems</c:v>
                  </c:pt>
                </c:lvl>
              </c:multiLvlStrCache>
            </c:multiLvlStrRef>
          </c:cat>
          <c:val>
            <c:numRef>
              <c:f>Summary!$C$4:$C$9</c:f>
              <c:numCache>
                <c:formatCode>0</c:formatCode>
                <c:ptCount val="6"/>
                <c:pt idx="0">
                  <c:v>321.9681374999999</c:v>
                </c:pt>
                <c:pt idx="1">
                  <c:v>349.8253708333333</c:v>
                </c:pt>
                <c:pt idx="2">
                  <c:v>428.2798850000001</c:v>
                </c:pt>
                <c:pt idx="3">
                  <c:v>597.8327166666667</c:v>
                </c:pt>
                <c:pt idx="4">
                  <c:v>346.2651400583333</c:v>
                </c:pt>
                <c:pt idx="5">
                  <c:v>199.12385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85-4870-AF37-37FF0B0289F9}"/>
            </c:ext>
          </c:extLst>
        </c:ser>
        <c:ser>
          <c:idx val="1"/>
          <c:order val="1"/>
          <c:tx>
            <c:strRef>
              <c:f>Summary!$D$3</c:f>
              <c:strCache>
                <c:ptCount val="1"/>
                <c:pt idx="0">
                  <c:v>No-tillage, maize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Summary!$A$4:$B$9</c:f>
              <c:multiLvlStrCache>
                <c:ptCount val="6"/>
                <c:lvl>
                  <c:pt idx="0">
                    <c:v>Chanje</c:v>
                  </c:pt>
                  <c:pt idx="1">
                    <c:v>Mtaya</c:v>
                  </c:pt>
                  <c:pt idx="2">
                    <c:v>Vuu </c:v>
                  </c:pt>
                  <c:pt idx="3">
                    <c:v>Kapara</c:v>
                  </c:pt>
                  <c:pt idx="4">
                    <c:v>Kawalala </c:v>
                  </c:pt>
                  <c:pt idx="5">
                    <c:v>Hoya</c:v>
                  </c:pt>
                </c:lvl>
                <c:lvl>
                  <c:pt idx="0">
                    <c:v>Manual CA systems</c:v>
                  </c:pt>
                  <c:pt idx="3">
                    <c:v>Animal Traction Systems</c:v>
                  </c:pt>
                </c:lvl>
              </c:multiLvlStrCache>
            </c:multiLvlStrRef>
          </c:cat>
          <c:val>
            <c:numRef>
              <c:f>Summary!$D$4:$D$9</c:f>
              <c:numCache>
                <c:formatCode>0</c:formatCode>
                <c:ptCount val="6"/>
                <c:pt idx="0">
                  <c:v>348.2086091666667</c:v>
                </c:pt>
                <c:pt idx="1">
                  <c:v>373.3926429166667</c:v>
                </c:pt>
                <c:pt idx="2">
                  <c:v>601.8201325000001</c:v>
                </c:pt>
                <c:pt idx="3">
                  <c:v>637.0665833333335</c:v>
                </c:pt>
                <c:pt idx="4">
                  <c:v>367.7353067333335</c:v>
                </c:pt>
                <c:pt idx="5">
                  <c:v>468.39217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85-4870-AF37-37FF0B0289F9}"/>
            </c:ext>
          </c:extLst>
        </c:ser>
        <c:ser>
          <c:idx val="2"/>
          <c:order val="2"/>
          <c:tx>
            <c:strRef>
              <c:f>Summary!$E$3</c:f>
              <c:strCache>
                <c:ptCount val="1"/>
                <c:pt idx="0">
                  <c:v>CA-maize/cowpea intercropping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0099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0099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009900"/>
              </a:solidFill>
              <a:ln>
                <a:solidFill>
                  <a:schemeClr val="tx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Summary!$A$4:$B$9</c:f>
              <c:multiLvlStrCache>
                <c:ptCount val="6"/>
                <c:lvl>
                  <c:pt idx="0">
                    <c:v>Chanje</c:v>
                  </c:pt>
                  <c:pt idx="1">
                    <c:v>Mtaya</c:v>
                  </c:pt>
                  <c:pt idx="2">
                    <c:v>Vuu </c:v>
                  </c:pt>
                  <c:pt idx="3">
                    <c:v>Kapara</c:v>
                  </c:pt>
                  <c:pt idx="4">
                    <c:v>Kawalala </c:v>
                  </c:pt>
                  <c:pt idx="5">
                    <c:v>Hoya</c:v>
                  </c:pt>
                </c:lvl>
                <c:lvl>
                  <c:pt idx="0">
                    <c:v>Manual CA systems</c:v>
                  </c:pt>
                  <c:pt idx="3">
                    <c:v>Animal Traction Systems</c:v>
                  </c:pt>
                </c:lvl>
              </c:multiLvlStrCache>
            </c:multiLvlStrRef>
          </c:cat>
          <c:val>
            <c:numRef>
              <c:f>Summary!$E$4:$E$9</c:f>
              <c:numCache>
                <c:formatCode>0</c:formatCode>
                <c:ptCount val="6"/>
                <c:pt idx="0">
                  <c:v>457.8155516628161</c:v>
                </c:pt>
                <c:pt idx="1">
                  <c:v>453.6880262461495</c:v>
                </c:pt>
                <c:pt idx="2">
                  <c:v>595.3631649961494</c:v>
                </c:pt>
                <c:pt idx="3">
                  <c:v>274.4880833333334</c:v>
                </c:pt>
                <c:pt idx="4">
                  <c:v>665.7562716583335</c:v>
                </c:pt>
                <c:pt idx="5">
                  <c:v>683.018380416667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985-4870-AF37-37FF0B0289F9}"/>
            </c:ext>
          </c:extLst>
        </c:ser>
        <c:ser>
          <c:idx val="3"/>
          <c:order val="3"/>
          <c:tx>
            <c:strRef>
              <c:f>Summary!$F$3</c:f>
              <c:strCache>
                <c:ptCount val="1"/>
                <c:pt idx="0">
                  <c:v>CA-maize-legume rotation</c:v>
                </c:pt>
              </c:strCache>
            </c:strRef>
          </c:tx>
          <c:spPr>
            <a:solidFill>
              <a:srgbClr val="0099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Summary!$A$4:$B$9</c:f>
              <c:multiLvlStrCache>
                <c:ptCount val="6"/>
                <c:lvl>
                  <c:pt idx="0">
                    <c:v>Chanje</c:v>
                  </c:pt>
                  <c:pt idx="1">
                    <c:v>Mtaya</c:v>
                  </c:pt>
                  <c:pt idx="2">
                    <c:v>Vuu </c:v>
                  </c:pt>
                  <c:pt idx="3">
                    <c:v>Kapara</c:v>
                  </c:pt>
                  <c:pt idx="4">
                    <c:v>Kawalala </c:v>
                  </c:pt>
                  <c:pt idx="5">
                    <c:v>Hoya</c:v>
                  </c:pt>
                </c:lvl>
                <c:lvl>
                  <c:pt idx="0">
                    <c:v>Manual CA systems</c:v>
                  </c:pt>
                  <c:pt idx="3">
                    <c:v>Animal Traction Systems</c:v>
                  </c:pt>
                </c:lvl>
              </c:multiLvlStrCache>
            </c:multiLvlStrRef>
          </c:cat>
          <c:val>
            <c:numRef>
              <c:f>Summary!$F$4:$F$9</c:f>
              <c:numCache>
                <c:formatCode>0</c:formatCode>
                <c:ptCount val="6"/>
                <c:pt idx="0">
                  <c:v>212.0950902758525</c:v>
                </c:pt>
                <c:pt idx="1">
                  <c:v>-49.3697197926293</c:v>
                </c:pt>
                <c:pt idx="2">
                  <c:v>218.4053224980748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985-4870-AF37-37FF0B0289F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7"/>
        <c:overlap val="-15"/>
        <c:axId val="803405984"/>
        <c:axId val="712303520"/>
      </c:barChart>
      <c:catAx>
        <c:axId val="80340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cap="none" spc="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2303520"/>
        <c:crosses val="autoZero"/>
        <c:auto val="1"/>
        <c:lblAlgn val="ctr"/>
        <c:lblOffset val="100"/>
        <c:noMultiLvlLbl val="0"/>
      </c:catAx>
      <c:valAx>
        <c:axId val="712303520"/>
        <c:scaling>
          <c:orientation val="minMax"/>
          <c:min val="-2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Net benefits  (US$)</a:t>
                </a:r>
              </a:p>
            </c:rich>
          </c:tx>
          <c:layout>
            <c:manualLayout>
              <c:xMode val="edge"/>
              <c:yMode val="edge"/>
              <c:x val="0.00596436293148438"/>
              <c:y val="0.30536455670313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3405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20107123715328"/>
          <c:y val="0.923520923520923"/>
          <c:w val="0.82241144594121"/>
          <c:h val="0.05218734021883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600741989363"/>
          <c:y val="0.0529865125240848"/>
          <c:w val="0.840621416091317"/>
          <c:h val="0.782354012106868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Combinations!$BC$20:$BC$28</c:f>
              <c:strCache>
                <c:ptCount val="9"/>
                <c:pt idx="0">
                  <c:v>Full GN</c:v>
                </c:pt>
                <c:pt idx="1">
                  <c:v>Full Pp</c:v>
                </c:pt>
                <c:pt idx="2">
                  <c:v>Full GN, half Pp</c:v>
                </c:pt>
                <c:pt idx="3">
                  <c:v>Full GN, full Pp</c:v>
                </c:pt>
                <c:pt idx="5">
                  <c:v>Full GN</c:v>
                </c:pt>
                <c:pt idx="6">
                  <c:v>Full Pp</c:v>
                </c:pt>
                <c:pt idx="7">
                  <c:v>Full GN, half Pp</c:v>
                </c:pt>
                <c:pt idx="8">
                  <c:v>Full GN, full Pp</c:v>
                </c:pt>
              </c:strCache>
            </c:strRef>
          </c:cat>
          <c:val>
            <c:numRef>
              <c:f>Combinations!$BD$20:$BD$28</c:f>
              <c:numCache>
                <c:formatCode>General</c:formatCode>
                <c:ptCount val="9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5">
                  <c:v>1.0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</c:numCache>
            </c:numRef>
          </c:val>
        </c:ser>
        <c:ser>
          <c:idx val="1"/>
          <c:order val="1"/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00277777777777775"/>
                  <c:y val="-0.29629629629629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0277777777777775"/>
                  <c:y val="-0.16203703703703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0277777777777778"/>
                  <c:y val="-0.32407407407407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00277777777777783"/>
                  <c:y val="-0.33333333333333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00277777777777768"/>
                  <c:y val="-0.31018518518518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0"/>
                  <c:y val="-0.18981481481481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0185067526416E-16"/>
                  <c:y val="-0.3703703703703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1.0185067526416E-16"/>
                  <c:y val="-0.38888888888888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Combinations!$BC$20:$BC$28</c:f>
              <c:strCache>
                <c:ptCount val="9"/>
                <c:pt idx="0">
                  <c:v>Full GN</c:v>
                </c:pt>
                <c:pt idx="1">
                  <c:v>Full Pp</c:v>
                </c:pt>
                <c:pt idx="2">
                  <c:v>Full GN, half Pp</c:v>
                </c:pt>
                <c:pt idx="3">
                  <c:v>Full GN, full Pp</c:v>
                </c:pt>
                <c:pt idx="5">
                  <c:v>Full GN</c:v>
                </c:pt>
                <c:pt idx="6">
                  <c:v>Full Pp</c:v>
                </c:pt>
                <c:pt idx="7">
                  <c:v>Full GN, half Pp</c:v>
                </c:pt>
                <c:pt idx="8">
                  <c:v>Full GN, full Pp</c:v>
                </c:pt>
              </c:strCache>
            </c:strRef>
          </c:cat>
          <c:val>
            <c:numRef>
              <c:f>Combinations!$BE$20:$BE$28</c:f>
              <c:numCache>
                <c:formatCode>General</c:formatCode>
                <c:ptCount val="9"/>
                <c:pt idx="0">
                  <c:v>3038.081957798636</c:v>
                </c:pt>
                <c:pt idx="1">
                  <c:v>1413.137498824891</c:v>
                </c:pt>
                <c:pt idx="2">
                  <c:v>1798.275947798091</c:v>
                </c:pt>
                <c:pt idx="3">
                  <c:v>1531.566320017182</c:v>
                </c:pt>
                <c:pt idx="5">
                  <c:v>3298.333864870964</c:v>
                </c:pt>
                <c:pt idx="6">
                  <c:v>1763.863175887155</c:v>
                </c:pt>
                <c:pt idx="7">
                  <c:v>2260.43979222239</c:v>
                </c:pt>
                <c:pt idx="8">
                  <c:v>1942.336692761781</c:v>
                </c:pt>
              </c:numCache>
            </c:numRef>
          </c:val>
        </c:ser>
        <c:ser>
          <c:idx val="2"/>
          <c:order val="2"/>
          <c:spPr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cat>
            <c:strRef>
              <c:f>Combinations!$BC$20:$BC$28</c:f>
              <c:strCache>
                <c:ptCount val="9"/>
                <c:pt idx="0">
                  <c:v>Full GN</c:v>
                </c:pt>
                <c:pt idx="1">
                  <c:v>Full Pp</c:v>
                </c:pt>
                <c:pt idx="2">
                  <c:v>Full GN, half Pp</c:v>
                </c:pt>
                <c:pt idx="3">
                  <c:v>Full GN, full Pp</c:v>
                </c:pt>
                <c:pt idx="5">
                  <c:v>Full GN</c:v>
                </c:pt>
                <c:pt idx="6">
                  <c:v>Full Pp</c:v>
                </c:pt>
                <c:pt idx="7">
                  <c:v>Full GN, half Pp</c:v>
                </c:pt>
                <c:pt idx="8">
                  <c:v>Full GN, full Pp</c:v>
                </c:pt>
              </c:strCache>
            </c:strRef>
          </c:cat>
          <c:val>
            <c:numRef>
              <c:f>Combinations!$BF$20:$BF$28</c:f>
              <c:numCache>
                <c:formatCode>General</c:formatCode>
                <c:ptCount val="9"/>
                <c:pt idx="0">
                  <c:v>0.0</c:v>
                </c:pt>
                <c:pt idx="1">
                  <c:v>0.0</c:v>
                </c:pt>
                <c:pt idx="2">
                  <c:v>857.6231297065076</c:v>
                </c:pt>
                <c:pt idx="3">
                  <c:v>1027.569981859268</c:v>
                </c:pt>
                <c:pt idx="5">
                  <c:v>0.0</c:v>
                </c:pt>
                <c:pt idx="6">
                  <c:v>0.0</c:v>
                </c:pt>
                <c:pt idx="7">
                  <c:v>893.3879801182536</c:v>
                </c:pt>
                <c:pt idx="8">
                  <c:v>1140.369356827394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24796480"/>
        <c:axId val="747066928"/>
      </c:barChart>
      <c:catAx>
        <c:axId val="82479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066928"/>
        <c:crosses val="autoZero"/>
        <c:auto val="1"/>
        <c:lblAlgn val="ctr"/>
        <c:lblOffset val="100"/>
        <c:noMultiLvlLbl val="0"/>
      </c:catAx>
      <c:valAx>
        <c:axId val="747066928"/>
        <c:scaling>
          <c:orientation val="minMax"/>
          <c:max val="50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Grain yield (kg ha</a:t>
                </a:r>
                <a:r>
                  <a:rPr lang="en-US" baseline="30000" dirty="0"/>
                  <a:t>-1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0.00624358881745287"/>
              <c:y val="0.2345413278258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6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2">
          <a:lumMod val="50000"/>
        </a:schemeClr>
      </a:solidFill>
      <a:round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791151106112"/>
          <c:y val="0.0410453352421856"/>
          <c:w val="0.839748531433571"/>
          <c:h val="0.8087528036268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rgbClr val="00206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002060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solidFill>
                  <a:srgbClr val="002060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002060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BC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Sheet1!$AS$42:$AS$45</c:f>
              <c:strCache>
                <c:ptCount val="4"/>
                <c:pt idx="0">
                  <c:v>Maize sole</c:v>
                </c:pt>
                <c:pt idx="1">
                  <c:v>Maize/Ppea intercropping</c:v>
                </c:pt>
                <c:pt idx="2">
                  <c:v>Maize/Ppea/Cpea intercropping</c:v>
                </c:pt>
                <c:pt idx="3">
                  <c:v>Maize/Lablab</c:v>
                </c:pt>
              </c:strCache>
            </c:strRef>
          </c:cat>
          <c:val>
            <c:numRef>
              <c:f>Sheet1!$AT$42:$AT$45</c:f>
              <c:numCache>
                <c:formatCode>General</c:formatCode>
                <c:ptCount val="4"/>
                <c:pt idx="0">
                  <c:v>3391.3</c:v>
                </c:pt>
                <c:pt idx="1">
                  <c:v>3149.4</c:v>
                </c:pt>
                <c:pt idx="2">
                  <c:v>2808.6</c:v>
                </c:pt>
                <c:pt idx="3">
                  <c:v>2946.3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5022912"/>
        <c:axId val="803312560"/>
      </c:barChart>
      <c:catAx>
        <c:axId val="80502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3312560"/>
        <c:crosses val="autoZero"/>
        <c:auto val="1"/>
        <c:lblAlgn val="ctr"/>
        <c:lblOffset val="100"/>
        <c:noMultiLvlLbl val="0"/>
      </c:catAx>
      <c:valAx>
        <c:axId val="803312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Maize grain yield (kg ha</a:t>
                </a:r>
                <a:r>
                  <a:rPr lang="en-GB" baseline="30000" dirty="0"/>
                  <a:t>-1</a:t>
                </a:r>
                <a:r>
                  <a:rPr lang="en-GB" dirty="0"/>
                  <a:t>)</a:t>
                </a:r>
              </a:p>
            </c:rich>
          </c:tx>
          <c:layout>
            <c:manualLayout>
              <c:xMode val="edge"/>
              <c:yMode val="edge"/>
              <c:x val="0.00734024138027363"/>
              <c:y val="0.2003856809565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502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564960629921"/>
          <c:y val="0.0341527360066469"/>
          <c:w val="0.787212817147856"/>
          <c:h val="0.829116315847351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206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2.546266881604E-17"/>
                  <c:y val="-0.17129629629629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0277777777777783"/>
                  <c:y val="-0.2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"/>
                  <c:y val="-0.074074074074074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00248538011695906"/>
                  <c:y val="-0.5478419581581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Sheet2!$AY$14:$AY$17</c:f>
              <c:strCache>
                <c:ptCount val="4"/>
                <c:pt idx="0">
                  <c:v>Ppea sole intercrop</c:v>
                </c:pt>
                <c:pt idx="1">
                  <c:v>Cpea /Ppea intercrop</c:v>
                </c:pt>
                <c:pt idx="2">
                  <c:v>Lablab sole intercrop</c:v>
                </c:pt>
                <c:pt idx="3">
                  <c:v>Soybean/Ppea intercrop</c:v>
                </c:pt>
              </c:strCache>
            </c:strRef>
          </c:cat>
          <c:val>
            <c:numRef>
              <c:f>Sheet2!$AZ$14:$AZ$17</c:f>
              <c:numCache>
                <c:formatCode>General</c:formatCode>
                <c:ptCount val="4"/>
                <c:pt idx="0">
                  <c:v>350.5090497707122</c:v>
                </c:pt>
                <c:pt idx="1">
                  <c:v>534.7760291414438</c:v>
                </c:pt>
                <c:pt idx="2">
                  <c:v>118.099686066288</c:v>
                </c:pt>
                <c:pt idx="3">
                  <c:v>803.3979409332871</c:v>
                </c:pt>
              </c:numCache>
            </c:numRef>
          </c:val>
        </c:ser>
        <c:ser>
          <c:idx val="1"/>
          <c:order val="1"/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Sheet2!$AY$14:$AY$17</c:f>
              <c:strCache>
                <c:ptCount val="4"/>
                <c:pt idx="0">
                  <c:v>Ppea sole intercrop</c:v>
                </c:pt>
                <c:pt idx="1">
                  <c:v>Cpea /Ppea intercrop</c:v>
                </c:pt>
                <c:pt idx="2">
                  <c:v>Lablab sole intercrop</c:v>
                </c:pt>
                <c:pt idx="3">
                  <c:v>Soybean/Ppea intercrop</c:v>
                </c:pt>
              </c:strCache>
            </c:strRef>
          </c:cat>
          <c:val>
            <c:numRef>
              <c:f>Sheet2!$BA$14:$BA$17</c:f>
              <c:numCache>
                <c:formatCode>General</c:formatCode>
                <c:ptCount val="4"/>
                <c:pt idx="0">
                  <c:v>0.0</c:v>
                </c:pt>
                <c:pt idx="1">
                  <c:v>96.39603536766106</c:v>
                </c:pt>
                <c:pt idx="2">
                  <c:v>0.0</c:v>
                </c:pt>
                <c:pt idx="3">
                  <c:v>456.4920124330908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9745840"/>
        <c:axId val="803067520"/>
      </c:barChart>
      <c:catAx>
        <c:axId val="799745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3067520"/>
        <c:crosses val="autoZero"/>
        <c:auto val="1"/>
        <c:lblAlgn val="ctr"/>
        <c:lblOffset val="100"/>
        <c:noMultiLvlLbl val="0"/>
      </c:catAx>
      <c:valAx>
        <c:axId val="803067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Grain yield  (kg ha</a:t>
                </a:r>
                <a:r>
                  <a:rPr lang="en-US" sz="1400" baseline="30000" dirty="0"/>
                  <a:t>-1</a:t>
                </a:r>
                <a:r>
                  <a:rPr lang="en-US" sz="1400" dirty="0"/>
                  <a:t>) </a:t>
                </a:r>
              </a:p>
            </c:rich>
          </c:tx>
          <c:layout>
            <c:manualLayout>
              <c:xMode val="edge"/>
              <c:yMode val="edge"/>
              <c:x val="0.0166666666666667"/>
              <c:y val="0.2194714202391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9745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206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5.07561504638671E-17"/>
                  <c:y val="-0.34771231093233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00553709856035438"/>
                  <c:y val="-0.21960777532568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Sheet2!$BX$15:$BX$18</c:f>
              <c:strCache>
                <c:ptCount val="4"/>
                <c:pt idx="0">
                  <c:v>Ppea sole intercrop</c:v>
                </c:pt>
                <c:pt idx="1">
                  <c:v>Cpea /Ppea intercrop</c:v>
                </c:pt>
                <c:pt idx="2">
                  <c:v>Lablab sole intercrop</c:v>
                </c:pt>
                <c:pt idx="3">
                  <c:v>Soybean/Ppea intercrop</c:v>
                </c:pt>
              </c:strCache>
            </c:strRef>
          </c:cat>
          <c:val>
            <c:numRef>
              <c:f>Sheet2!$BY$15:$BY$18</c:f>
              <c:numCache>
                <c:formatCode>General</c:formatCode>
                <c:ptCount val="4"/>
                <c:pt idx="0">
                  <c:v>3280.251730810716</c:v>
                </c:pt>
                <c:pt idx="1">
                  <c:v>437.7511497424738</c:v>
                </c:pt>
                <c:pt idx="2">
                  <c:v>2012.430022929071</c:v>
                </c:pt>
                <c:pt idx="3">
                  <c:v>614.5817579498826</c:v>
                </c:pt>
              </c:numCache>
            </c:numRef>
          </c:val>
        </c:ser>
        <c:ser>
          <c:idx val="1"/>
          <c:order val="1"/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0.0"/>
                  <c:y val="-0.22875809929758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00830564784053146"/>
                  <c:y val="-0.35686263490423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Sheet2!$BX$15:$BX$18</c:f>
              <c:strCache>
                <c:ptCount val="4"/>
                <c:pt idx="0">
                  <c:v>Ppea sole intercrop</c:v>
                </c:pt>
                <c:pt idx="1">
                  <c:v>Cpea /Ppea intercrop</c:v>
                </c:pt>
                <c:pt idx="2">
                  <c:v>Lablab sole intercrop</c:v>
                </c:pt>
                <c:pt idx="3">
                  <c:v>Soybean/Ppea intercrop</c:v>
                </c:pt>
              </c:strCache>
            </c:strRef>
          </c:cat>
          <c:val>
            <c:numRef>
              <c:f>Sheet2!$BZ$15:$BZ$18</c:f>
              <c:numCache>
                <c:formatCode>General</c:formatCode>
                <c:ptCount val="4"/>
                <c:pt idx="1">
                  <c:v>2084.82820446222</c:v>
                </c:pt>
                <c:pt idx="3">
                  <c:v>3226.540908507945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24245472"/>
        <c:axId val="800617584"/>
      </c:barChart>
      <c:catAx>
        <c:axId val="824245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617584"/>
        <c:crosses val="autoZero"/>
        <c:auto val="1"/>
        <c:lblAlgn val="ctr"/>
        <c:lblOffset val="100"/>
        <c:noMultiLvlLbl val="0"/>
      </c:catAx>
      <c:valAx>
        <c:axId val="800617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Biomass yield  (kg ha</a:t>
                </a:r>
                <a:r>
                  <a:rPr lang="en-US" sz="1400" baseline="30000" dirty="0"/>
                  <a:t>-1</a:t>
                </a:r>
                <a:r>
                  <a:rPr lang="en-US" sz="1400" dirty="0"/>
                  <a:t>) </a:t>
                </a:r>
              </a:p>
            </c:rich>
          </c:tx>
          <c:layout>
            <c:manualLayout>
              <c:xMode val="edge"/>
              <c:yMode val="edge"/>
              <c:x val="0.0166666666666667"/>
              <c:y val="0.2194714202391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245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580449026605"/>
          <c:y val="0.0614624185490327"/>
          <c:w val="0.833585970896205"/>
          <c:h val="0.635502487864692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0"/>
                  <c:y val="-0.1250425668052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bcd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00174337517433752"/>
                  <c:y val="-0.19224075076160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"/>
                  <c:y val="-0.15465199716755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0"/>
                  <c:y val="-0.10756004840472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6.39230179482176E-17"/>
                  <c:y val="-0.11938423391171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cd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0"/>
                  <c:y val="-0.16014308222790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bc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31394827465183E-17"/>
                  <c:y val="-0.20186136377638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.00289855072463758"/>
                  <c:y val="-0.16452632485982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bcd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.0"/>
                  <c:y val="-0.041827541827541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0.0"/>
                  <c:y val="-0.18623479442825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0.00348675034867504"/>
                  <c:y val="-0.27461201522086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BC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0.00174337517433752"/>
                  <c:y val="-0.27109797283548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0.00174337517433752"/>
                  <c:y val="-0.23125623076945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BC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layout>
                <c:manualLayout>
                  <c:x val="0.00174337517433739"/>
                  <c:y val="-0.23425750232558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BC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layout>
                <c:manualLayout>
                  <c:x val="0.0"/>
                  <c:y val="-0.24075733297148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BC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layout>
                <c:manualLayout>
                  <c:x val="0.00289855072463768"/>
                  <c:y val="-0.29962773994767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0.00144927536231884"/>
                  <c:y val="-0.24819792725907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BC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'Productivity analysis grain'!$J$32:$J$48</c:f>
              <c:strCache>
                <c:ptCount val="17"/>
                <c:pt idx="0">
                  <c:v>Maize sole</c:v>
                </c:pt>
                <c:pt idx="1">
                  <c:v>Maize/ Pigeonpea</c:v>
                </c:pt>
                <c:pt idx="2">
                  <c:v>Maize- Lablab rotation</c:v>
                </c:pt>
                <c:pt idx="3">
                  <c:v>Maize /Lablab 0 days</c:v>
                </c:pt>
                <c:pt idx="4">
                  <c:v>Maize /Lablab 7 days</c:v>
                </c:pt>
                <c:pt idx="5">
                  <c:v>Maize /Lablab 21 days</c:v>
                </c:pt>
                <c:pt idx="6">
                  <c:v>Maize- Cowpea rotation</c:v>
                </c:pt>
                <c:pt idx="7">
                  <c:v>Maize /Cowpea </c:v>
                </c:pt>
                <c:pt idx="9">
                  <c:v>Maize sole</c:v>
                </c:pt>
                <c:pt idx="10">
                  <c:v>Maize/ Pigeonpea</c:v>
                </c:pt>
                <c:pt idx="11">
                  <c:v>Maize- Lablab rotation</c:v>
                </c:pt>
                <c:pt idx="12">
                  <c:v>Maize /Lablab 0 days</c:v>
                </c:pt>
                <c:pt idx="13">
                  <c:v>Maize /Lablab 7 days</c:v>
                </c:pt>
                <c:pt idx="14">
                  <c:v>Maize /Lablab 21 days</c:v>
                </c:pt>
                <c:pt idx="15">
                  <c:v>Maize- Cowpea rotation</c:v>
                </c:pt>
                <c:pt idx="16">
                  <c:v>Maize /Cowpea </c:v>
                </c:pt>
              </c:strCache>
            </c:strRef>
          </c:cat>
          <c:val>
            <c:numRef>
              <c:f>'Productivity analysis grain'!$K$32:$K$48</c:f>
              <c:numCache>
                <c:formatCode>General</c:formatCode>
                <c:ptCount val="17"/>
                <c:pt idx="0">
                  <c:v>1633.163258737089</c:v>
                </c:pt>
                <c:pt idx="1">
                  <c:v>1881.965667545497</c:v>
                </c:pt>
                <c:pt idx="2">
                  <c:v>2397.631883300557</c:v>
                </c:pt>
                <c:pt idx="3">
                  <c:v>884.3674068309525</c:v>
                </c:pt>
                <c:pt idx="4">
                  <c:v>1410.151225627301</c:v>
                </c:pt>
                <c:pt idx="5">
                  <c:v>2168.475606046001</c:v>
                </c:pt>
                <c:pt idx="6">
                  <c:v>2868.77332582668</c:v>
                </c:pt>
                <c:pt idx="7">
                  <c:v>1710.449744967512</c:v>
                </c:pt>
                <c:pt idx="9">
                  <c:v>2761.994617200092</c:v>
                </c:pt>
                <c:pt idx="10">
                  <c:v>3221.598140095311</c:v>
                </c:pt>
                <c:pt idx="11">
                  <c:v>4306.875699842994</c:v>
                </c:pt>
                <c:pt idx="12">
                  <c:v>3417.066507440042</c:v>
                </c:pt>
                <c:pt idx="13">
                  <c:v>3443.260225915344</c:v>
                </c:pt>
                <c:pt idx="14">
                  <c:v>3300.744058490608</c:v>
                </c:pt>
                <c:pt idx="15">
                  <c:v>4918.303491111193</c:v>
                </c:pt>
                <c:pt idx="16">
                  <c:v>3481.309533021855</c:v>
                </c:pt>
              </c:numCache>
            </c:numRef>
          </c:val>
        </c:ser>
        <c:ser>
          <c:idx val="1"/>
          <c:order val="1"/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cat>
            <c:strRef>
              <c:f>'Productivity analysis grain'!$J$32:$J$48</c:f>
              <c:strCache>
                <c:ptCount val="17"/>
                <c:pt idx="0">
                  <c:v>Maize sole</c:v>
                </c:pt>
                <c:pt idx="1">
                  <c:v>Maize/ Pigeonpea</c:v>
                </c:pt>
                <c:pt idx="2">
                  <c:v>Maize- Lablab rotation</c:v>
                </c:pt>
                <c:pt idx="3">
                  <c:v>Maize /Lablab 0 days</c:v>
                </c:pt>
                <c:pt idx="4">
                  <c:v>Maize /Lablab 7 days</c:v>
                </c:pt>
                <c:pt idx="5">
                  <c:v>Maize /Lablab 21 days</c:v>
                </c:pt>
                <c:pt idx="6">
                  <c:v>Maize- Cowpea rotation</c:v>
                </c:pt>
                <c:pt idx="7">
                  <c:v>Maize /Cowpea </c:v>
                </c:pt>
                <c:pt idx="9">
                  <c:v>Maize sole</c:v>
                </c:pt>
                <c:pt idx="10">
                  <c:v>Maize/ Pigeonpea</c:v>
                </c:pt>
                <c:pt idx="11">
                  <c:v>Maize- Lablab rotation</c:v>
                </c:pt>
                <c:pt idx="12">
                  <c:v>Maize /Lablab 0 days</c:v>
                </c:pt>
                <c:pt idx="13">
                  <c:v>Maize /Lablab 7 days</c:v>
                </c:pt>
                <c:pt idx="14">
                  <c:v>Maize /Lablab 21 days</c:v>
                </c:pt>
                <c:pt idx="15">
                  <c:v>Maize- Cowpea rotation</c:v>
                </c:pt>
                <c:pt idx="16">
                  <c:v>Maize /Cowpea </c:v>
                </c:pt>
              </c:strCache>
            </c:strRef>
          </c:cat>
          <c:val>
            <c:numRef>
              <c:f>'Productivity analysis grain'!$L$32:$L$48</c:f>
              <c:numCache>
                <c:formatCode>General</c:formatCode>
                <c:ptCount val="17"/>
                <c:pt idx="1">
                  <c:v>483.3833000413396</c:v>
                </c:pt>
                <c:pt idx="3">
                  <c:v>79.36209460070085</c:v>
                </c:pt>
                <c:pt idx="4">
                  <c:v>65.23700655836047</c:v>
                </c:pt>
                <c:pt idx="5">
                  <c:v>60.85784339533608</c:v>
                </c:pt>
                <c:pt idx="7">
                  <c:v>305.4592302291744</c:v>
                </c:pt>
                <c:pt idx="10">
                  <c:v>574.8405401344231</c:v>
                </c:pt>
                <c:pt idx="12">
                  <c:v>62.89408955154499</c:v>
                </c:pt>
                <c:pt idx="13">
                  <c:v>51.55559570351188</c:v>
                </c:pt>
                <c:pt idx="14">
                  <c:v>49.15468320735299</c:v>
                </c:pt>
                <c:pt idx="16">
                  <c:v>236.8654648394948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7"/>
        <c:overlap val="100"/>
        <c:axId val="800256928"/>
        <c:axId val="800229424"/>
      </c:barChart>
      <c:catAx>
        <c:axId val="800256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/>
          <a:lstStyle/>
          <a:p>
            <a:pPr>
              <a:defRPr/>
            </a:pPr>
            <a:endParaRPr lang="en-US"/>
          </a:p>
        </c:txPr>
        <c:crossAx val="800229424"/>
        <c:crosses val="autoZero"/>
        <c:auto val="1"/>
        <c:lblAlgn val="ctr"/>
        <c:lblOffset val="100"/>
        <c:noMultiLvlLbl val="0"/>
      </c:catAx>
      <c:valAx>
        <c:axId val="800229424"/>
        <c:scaling>
          <c:orientation val="minMax"/>
          <c:max val="60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/>
                  <a:t>Combined maize and legume</a:t>
                </a:r>
              </a:p>
              <a:p>
                <a:pPr>
                  <a:defRPr sz="1400"/>
                </a:pPr>
                <a:r>
                  <a:rPr lang="en-US" sz="1400" dirty="0"/>
                  <a:t> </a:t>
                </a:r>
                <a:r>
                  <a:rPr lang="en-US" sz="1400" dirty="0" smtClean="0"/>
                  <a:t>grain </a:t>
                </a:r>
                <a:r>
                  <a:rPr lang="en-US" sz="1400" dirty="0"/>
                  <a:t>yield (kg ha</a:t>
                </a:r>
                <a:r>
                  <a:rPr lang="en-US" sz="1400" baseline="30000" dirty="0"/>
                  <a:t>-1</a:t>
                </a:r>
                <a:r>
                  <a:rPr lang="en-US" sz="1400" dirty="0"/>
                  <a:t>)</a:t>
                </a:r>
              </a:p>
            </c:rich>
          </c:tx>
          <c:layout>
            <c:manualLayout>
              <c:xMode val="edge"/>
              <c:yMode val="edge"/>
              <c:x val="0.00519965077587059"/>
              <c:y val="0.17289587748932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800256928"/>
        <c:crosses val="autoZero"/>
        <c:crossBetween val="between"/>
        <c:majorUnit val="1000.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 b="1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62978563968"/>
          <c:y val="0.0364111767819878"/>
          <c:w val="0.874585495775752"/>
          <c:h val="0.7885850502529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Cleaned_Data!$BS$33</c:f>
              <c:strCache>
                <c:ptCount val="1"/>
                <c:pt idx="0">
                  <c:v>CA, maize-gliricidia, no fert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Cleaned_Data!$BT$32:$BX$32</c:f>
              <c:strCache>
                <c:ptCount val="5"/>
                <c:pt idx="0">
                  <c:v>Loam 3 years</c:v>
                </c:pt>
                <c:pt idx="1">
                  <c:v>Sand 3 years</c:v>
                </c:pt>
                <c:pt idx="2">
                  <c:v>Loam 5 years</c:v>
                </c:pt>
                <c:pt idx="3">
                  <c:v>Sand 5 years</c:v>
                </c:pt>
                <c:pt idx="4">
                  <c:v>Mean</c:v>
                </c:pt>
              </c:strCache>
            </c:strRef>
          </c:cat>
          <c:val>
            <c:numRef>
              <c:f>Cleaned_Data!$BT$33:$BX$33</c:f>
              <c:numCache>
                <c:formatCode>General</c:formatCode>
                <c:ptCount val="5"/>
                <c:pt idx="0">
                  <c:v>4894.8</c:v>
                </c:pt>
                <c:pt idx="1">
                  <c:v>2732.6</c:v>
                </c:pt>
                <c:pt idx="2">
                  <c:v>3469.1</c:v>
                </c:pt>
                <c:pt idx="3">
                  <c:v>2711.6</c:v>
                </c:pt>
                <c:pt idx="4">
                  <c:v>3719.8</c:v>
                </c:pt>
              </c:numCache>
            </c:numRef>
          </c:val>
        </c:ser>
        <c:ser>
          <c:idx val="1"/>
          <c:order val="1"/>
          <c:tx>
            <c:strRef>
              <c:f>Cleaned_Data!$BS$34</c:f>
              <c:strCache>
                <c:ptCount val="1"/>
                <c:pt idx="0">
                  <c:v>CA, maize,  +fert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Cleaned_Data!$BT$32:$BX$32</c:f>
              <c:strCache>
                <c:ptCount val="5"/>
                <c:pt idx="0">
                  <c:v>Loam 3 years</c:v>
                </c:pt>
                <c:pt idx="1">
                  <c:v>Sand 3 years</c:v>
                </c:pt>
                <c:pt idx="2">
                  <c:v>Loam 5 years</c:v>
                </c:pt>
                <c:pt idx="3">
                  <c:v>Sand 5 years</c:v>
                </c:pt>
                <c:pt idx="4">
                  <c:v>Mean</c:v>
                </c:pt>
              </c:strCache>
            </c:strRef>
          </c:cat>
          <c:val>
            <c:numRef>
              <c:f>Cleaned_Data!$BT$34:$BX$34</c:f>
              <c:numCache>
                <c:formatCode>General</c:formatCode>
                <c:ptCount val="5"/>
                <c:pt idx="0">
                  <c:v>4555.900000000001</c:v>
                </c:pt>
                <c:pt idx="1">
                  <c:v>3428.1</c:v>
                </c:pt>
                <c:pt idx="2">
                  <c:v>4009.3</c:v>
                </c:pt>
                <c:pt idx="3">
                  <c:v>3297.1</c:v>
                </c:pt>
                <c:pt idx="4">
                  <c:v>3928.8</c:v>
                </c:pt>
              </c:numCache>
            </c:numRef>
          </c:val>
        </c:ser>
        <c:ser>
          <c:idx val="2"/>
          <c:order val="2"/>
          <c:tx>
            <c:strRef>
              <c:f>Cleaned_Data!$BS$35</c:f>
              <c:strCache>
                <c:ptCount val="1"/>
                <c:pt idx="0">
                  <c:v>NoCA, maize,  no fert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Cleaned_Data!$BT$32:$BX$32</c:f>
              <c:strCache>
                <c:ptCount val="5"/>
                <c:pt idx="0">
                  <c:v>Loam 3 years</c:v>
                </c:pt>
                <c:pt idx="1">
                  <c:v>Sand 3 years</c:v>
                </c:pt>
                <c:pt idx="2">
                  <c:v>Loam 5 years</c:v>
                </c:pt>
                <c:pt idx="3">
                  <c:v>Sand 5 years</c:v>
                </c:pt>
                <c:pt idx="4">
                  <c:v>Mean</c:v>
                </c:pt>
              </c:strCache>
            </c:strRef>
          </c:cat>
          <c:val>
            <c:numRef>
              <c:f>Cleaned_Data!$BT$35:$BX$35</c:f>
              <c:numCache>
                <c:formatCode>General</c:formatCode>
                <c:ptCount val="5"/>
                <c:pt idx="0">
                  <c:v>2851.8</c:v>
                </c:pt>
                <c:pt idx="1">
                  <c:v>1547.3</c:v>
                </c:pt>
                <c:pt idx="2">
                  <c:v>2487.0</c:v>
                </c:pt>
                <c:pt idx="3">
                  <c:v>1027.3</c:v>
                </c:pt>
                <c:pt idx="4">
                  <c:v>2076.4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2480480"/>
        <c:axId val="822482768"/>
      </c:barChart>
      <c:catAx>
        <c:axId val="82248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2482768"/>
        <c:crosses val="autoZero"/>
        <c:auto val="1"/>
        <c:lblAlgn val="ctr"/>
        <c:lblOffset val="100"/>
        <c:noMultiLvlLbl val="0"/>
      </c:catAx>
      <c:valAx>
        <c:axId val="822482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>
                    <a:solidFill>
                      <a:sysClr val="windowText" lastClr="000000"/>
                    </a:solidFill>
                  </a:rPr>
                  <a:t>Maize grain yield (kg ha</a:t>
                </a:r>
                <a:r>
                  <a:rPr lang="en-GB" sz="1600" b="1" baseline="30000">
                    <a:solidFill>
                      <a:sysClr val="windowText" lastClr="000000"/>
                    </a:solidFill>
                  </a:rPr>
                  <a:t>-1</a:t>
                </a:r>
                <a:r>
                  <a:rPr lang="en-GB" sz="1600" b="1">
                    <a:solidFill>
                      <a:sysClr val="windowText" lastClr="000000"/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.00310361238425858"/>
              <c:y val="0.23201480991981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2480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863208275436159"/>
          <c:y val="0.0888888888888889"/>
          <c:w val="0.841851113620712"/>
          <c:h val="0.61184185047936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CA 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Sheet2!$A$2:$A$17</c:f>
              <c:strCache>
                <c:ptCount val="16"/>
                <c:pt idx="0">
                  <c:v>chanje</c:v>
                </c:pt>
                <c:pt idx="1">
                  <c:v>kapara</c:v>
                </c:pt>
                <c:pt idx="2">
                  <c:v>katondo</c:v>
                </c:pt>
                <c:pt idx="3">
                  <c:v>Kwenje</c:v>
                </c:pt>
                <c:pt idx="4">
                  <c:v>Mtaya</c:v>
                </c:pt>
                <c:pt idx="5">
                  <c:v>Samuel</c:v>
                </c:pt>
                <c:pt idx="6">
                  <c:v>Mshawa, </c:v>
                </c:pt>
                <c:pt idx="7">
                  <c:v>Mkanda</c:v>
                </c:pt>
                <c:pt idx="8">
                  <c:v>Magodi </c:v>
                </c:pt>
                <c:pt idx="9">
                  <c:v>Mwase</c:v>
                </c:pt>
                <c:pt idx="10">
                  <c:v> Kapichira</c:v>
                </c:pt>
                <c:pt idx="11">
                  <c:v>Hoya </c:v>
                </c:pt>
                <c:pt idx="12">
                  <c:v>Vuu</c:v>
                </c:pt>
                <c:pt idx="13">
                  <c:v> Chikomeni, </c:v>
                </c:pt>
                <c:pt idx="14">
                  <c:v>Mwasemphangwe</c:v>
                </c:pt>
                <c:pt idx="15">
                  <c:v>Zumwanda</c:v>
                </c:pt>
              </c:strCache>
            </c:strRef>
          </c:cat>
          <c:val>
            <c:numRef>
              <c:f>Sheet2!$B$2:$B$17</c:f>
              <c:numCache>
                <c:formatCode>General</c:formatCode>
                <c:ptCount val="16"/>
                <c:pt idx="0">
                  <c:v>29.0</c:v>
                </c:pt>
                <c:pt idx="1">
                  <c:v>10.0</c:v>
                </c:pt>
                <c:pt idx="2">
                  <c:v>31.0</c:v>
                </c:pt>
                <c:pt idx="3">
                  <c:v>12.0</c:v>
                </c:pt>
                <c:pt idx="4">
                  <c:v>11.0</c:v>
                </c:pt>
                <c:pt idx="5">
                  <c:v>25.0</c:v>
                </c:pt>
                <c:pt idx="6">
                  <c:v>7.0</c:v>
                </c:pt>
                <c:pt idx="7">
                  <c:v>4.0</c:v>
                </c:pt>
                <c:pt idx="8">
                  <c:v>26.0</c:v>
                </c:pt>
                <c:pt idx="9">
                  <c:v>34.0</c:v>
                </c:pt>
                <c:pt idx="10">
                  <c:v>31.0</c:v>
                </c:pt>
                <c:pt idx="11">
                  <c:v>18.0</c:v>
                </c:pt>
                <c:pt idx="12">
                  <c:v>35.0</c:v>
                </c:pt>
                <c:pt idx="13">
                  <c:v>26.0</c:v>
                </c:pt>
                <c:pt idx="14">
                  <c:v>9.0</c:v>
                </c:pt>
                <c:pt idx="15">
                  <c:v>24.0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689-46E2-83ED-E12F43CFD694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GMCC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Sheet2!$A$2:$A$17</c:f>
              <c:strCache>
                <c:ptCount val="16"/>
                <c:pt idx="0">
                  <c:v>chanje</c:v>
                </c:pt>
                <c:pt idx="1">
                  <c:v>kapara</c:v>
                </c:pt>
                <c:pt idx="2">
                  <c:v>katondo</c:v>
                </c:pt>
                <c:pt idx="3">
                  <c:v>Kwenje</c:v>
                </c:pt>
                <c:pt idx="4">
                  <c:v>Mtaya</c:v>
                </c:pt>
                <c:pt idx="5">
                  <c:v>Samuel</c:v>
                </c:pt>
                <c:pt idx="6">
                  <c:v>Mshawa, </c:v>
                </c:pt>
                <c:pt idx="7">
                  <c:v>Mkanda</c:v>
                </c:pt>
                <c:pt idx="8">
                  <c:v>Magodi </c:v>
                </c:pt>
                <c:pt idx="9">
                  <c:v>Mwase</c:v>
                </c:pt>
                <c:pt idx="10">
                  <c:v> Kapichira</c:v>
                </c:pt>
                <c:pt idx="11">
                  <c:v>Hoya </c:v>
                </c:pt>
                <c:pt idx="12">
                  <c:v>Vuu</c:v>
                </c:pt>
                <c:pt idx="13">
                  <c:v> Chikomeni, </c:v>
                </c:pt>
                <c:pt idx="14">
                  <c:v>Mwasemphangwe</c:v>
                </c:pt>
                <c:pt idx="15">
                  <c:v>Zumwanda</c:v>
                </c:pt>
              </c:strCache>
            </c:strRef>
          </c:cat>
          <c:val>
            <c:numRef>
              <c:f>Sheet2!$C$2:$C$17</c:f>
              <c:numCache>
                <c:formatCode>General</c:formatCode>
                <c:ptCount val="16"/>
                <c:pt idx="0">
                  <c:v>6.0</c:v>
                </c:pt>
                <c:pt idx="1">
                  <c:v>3.0</c:v>
                </c:pt>
                <c:pt idx="2">
                  <c:v>26.0</c:v>
                </c:pt>
                <c:pt idx="3">
                  <c:v>9.0</c:v>
                </c:pt>
                <c:pt idx="4">
                  <c:v>2.0</c:v>
                </c:pt>
                <c:pt idx="5">
                  <c:v>18.0</c:v>
                </c:pt>
                <c:pt idx="6">
                  <c:v>3.0</c:v>
                </c:pt>
                <c:pt idx="7">
                  <c:v>2.0</c:v>
                </c:pt>
                <c:pt idx="8">
                  <c:v>24.0</c:v>
                </c:pt>
                <c:pt idx="9">
                  <c:v>29.0</c:v>
                </c:pt>
                <c:pt idx="10">
                  <c:v>27.0</c:v>
                </c:pt>
                <c:pt idx="11">
                  <c:v>11.0</c:v>
                </c:pt>
                <c:pt idx="12">
                  <c:v>22.0</c:v>
                </c:pt>
                <c:pt idx="13">
                  <c:v>17.0</c:v>
                </c:pt>
                <c:pt idx="14">
                  <c:v>3.0</c:v>
                </c:pt>
                <c:pt idx="15">
                  <c:v>15.0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689-46E2-83ED-E12F43CFD694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Gliricidia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Sheet2!$A$2:$A$17</c:f>
              <c:strCache>
                <c:ptCount val="16"/>
                <c:pt idx="0">
                  <c:v>chanje</c:v>
                </c:pt>
                <c:pt idx="1">
                  <c:v>kapara</c:v>
                </c:pt>
                <c:pt idx="2">
                  <c:v>katondo</c:v>
                </c:pt>
                <c:pt idx="3">
                  <c:v>Kwenje</c:v>
                </c:pt>
                <c:pt idx="4">
                  <c:v>Mtaya</c:v>
                </c:pt>
                <c:pt idx="5">
                  <c:v>Samuel</c:v>
                </c:pt>
                <c:pt idx="6">
                  <c:v>Mshawa, </c:v>
                </c:pt>
                <c:pt idx="7">
                  <c:v>Mkanda</c:v>
                </c:pt>
                <c:pt idx="8">
                  <c:v>Magodi </c:v>
                </c:pt>
                <c:pt idx="9">
                  <c:v>Mwase</c:v>
                </c:pt>
                <c:pt idx="10">
                  <c:v> Kapichira</c:v>
                </c:pt>
                <c:pt idx="11">
                  <c:v>Hoya </c:v>
                </c:pt>
                <c:pt idx="12">
                  <c:v>Vuu</c:v>
                </c:pt>
                <c:pt idx="13">
                  <c:v> Chikomeni, </c:v>
                </c:pt>
                <c:pt idx="14">
                  <c:v>Mwasemphangwe</c:v>
                </c:pt>
                <c:pt idx="15">
                  <c:v>Zumwanda</c:v>
                </c:pt>
              </c:strCache>
            </c:strRef>
          </c:cat>
          <c:val>
            <c:numRef>
              <c:f>Sheet2!$D$2:$D$17</c:f>
              <c:numCache>
                <c:formatCode>General</c:formatCode>
                <c:ptCount val="16"/>
                <c:pt idx="0">
                  <c:v>3.0</c:v>
                </c:pt>
                <c:pt idx="1">
                  <c:v>6.0</c:v>
                </c:pt>
                <c:pt idx="2">
                  <c:v>2.0</c:v>
                </c:pt>
                <c:pt idx="3">
                  <c:v>4.0</c:v>
                </c:pt>
                <c:pt idx="4">
                  <c:v>0.0</c:v>
                </c:pt>
                <c:pt idx="5">
                  <c:v>5.0</c:v>
                </c:pt>
                <c:pt idx="6">
                  <c:v>4.0</c:v>
                </c:pt>
                <c:pt idx="7">
                  <c:v>3.0</c:v>
                </c:pt>
                <c:pt idx="8">
                  <c:v>4.0</c:v>
                </c:pt>
                <c:pt idx="9">
                  <c:v>12.0</c:v>
                </c:pt>
                <c:pt idx="10">
                  <c:v>2.0</c:v>
                </c:pt>
                <c:pt idx="11">
                  <c:v>6.0</c:v>
                </c:pt>
                <c:pt idx="12">
                  <c:v>1.0</c:v>
                </c:pt>
                <c:pt idx="13">
                  <c:v>13.0</c:v>
                </c:pt>
                <c:pt idx="14">
                  <c:v>5.0</c:v>
                </c:pt>
                <c:pt idx="15">
                  <c:v>12.0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689-46E2-83ED-E12F43CFD69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99037584"/>
        <c:axId val="805013408"/>
        <c:axId val="0"/>
      </c:bar3DChart>
      <c:catAx>
        <c:axId val="799037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 smtClean="0"/>
                  <a:t>Communities</a:t>
                </a:r>
                <a:endParaRPr lang="en-US" sz="1800" dirty="0"/>
              </a:p>
            </c:rich>
          </c:tx>
          <c:layout>
            <c:manualLayout>
              <c:xMode val="edge"/>
              <c:yMode val="edge"/>
              <c:x val="0.426546855254204"/>
              <c:y val="0.9189243078486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5013408"/>
        <c:crosses val="autoZero"/>
        <c:auto val="1"/>
        <c:lblAlgn val="ctr"/>
        <c:lblOffset val="100"/>
        <c:noMultiLvlLbl val="0"/>
      </c:catAx>
      <c:valAx>
        <c:axId val="805013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/>
                  <a:t>% of </a:t>
                </a:r>
                <a:r>
                  <a:rPr lang="en-US" sz="1600" dirty="0" smtClean="0"/>
                  <a:t>Farmers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000952896155156177"/>
              <c:y val="0.3280627113351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9037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3062967823466"/>
          <c:y val="0.0987338074676149"/>
          <c:w val="0.101540716501346"/>
          <c:h val="0.1868408823009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0.61833</cdr:x>
      <cdr:y>0.12458</cdr:y>
    </cdr:from>
    <cdr:to>
      <cdr:x>0.96</cdr:x>
      <cdr:y>0.22967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827020" y="328463"/>
          <a:ext cx="1562100" cy="2770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400" b="1">
              <a:latin typeface="Arial" panose="020B0604020202020204" pitchFamily="34" charset="0"/>
              <a:cs typeface="Arial" panose="020B0604020202020204" pitchFamily="34" charset="0"/>
            </a:rPr>
            <a:t>Conservation agriculture</a:t>
          </a:r>
        </a:p>
      </cdr:txBody>
    </cdr:sp>
  </cdr:relSizeAnchor>
  <cdr:relSizeAnchor xmlns:cdr="http://schemas.openxmlformats.org/drawingml/2006/chartDrawing">
    <cdr:from>
      <cdr:x>0.16611</cdr:x>
      <cdr:y>0.12331</cdr:y>
    </cdr:from>
    <cdr:to>
      <cdr:x>0.50778</cdr:x>
      <cdr:y>0.23755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863247" y="325109"/>
          <a:ext cx="1775604" cy="3011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400" b="1" dirty="0">
              <a:latin typeface="Arial" panose="020B0604020202020204" pitchFamily="34" charset="0"/>
              <a:cs typeface="Arial" panose="020B0604020202020204" pitchFamily="34" charset="0"/>
            </a:rPr>
            <a:t>Conventional ridge tillage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0.88889</cdr:x>
      <cdr:y>0.09677</cdr:y>
    </cdr:from>
    <cdr:to>
      <cdr:x>0.9537</cdr:x>
      <cdr:y>0.14516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15200" y="457200"/>
          <a:ext cx="533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200" b="1" dirty="0" smtClean="0"/>
            <a:t>5%</a:t>
          </a:r>
          <a:endParaRPr lang="en-GB" sz="1200" b="1" dirty="0"/>
        </a:p>
      </cdr:txBody>
    </cdr:sp>
  </cdr:relSizeAnchor>
  <cdr:relSizeAnchor xmlns:cdr="http://schemas.openxmlformats.org/drawingml/2006/chartDrawing">
    <cdr:from>
      <cdr:x>0.88889</cdr:x>
      <cdr:y>0.16129</cdr:y>
    </cdr:from>
    <cdr:to>
      <cdr:x>0.9537</cdr:x>
      <cdr:y>0.20968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315200" y="762000"/>
          <a:ext cx="533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b="1" dirty="0" smtClean="0"/>
            <a:t>14%</a:t>
          </a:r>
          <a:endParaRPr lang="en-GB" sz="1200" b="1" dirty="0"/>
        </a:p>
      </cdr:txBody>
    </cdr:sp>
  </cdr:relSizeAnchor>
  <cdr:relSizeAnchor xmlns:cdr="http://schemas.openxmlformats.org/drawingml/2006/chartDrawing">
    <cdr:from>
      <cdr:x>0.88889</cdr:x>
      <cdr:y>0.22581</cdr:y>
    </cdr:from>
    <cdr:to>
      <cdr:x>1</cdr:x>
      <cdr:y>0.27419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315200" y="1066800"/>
          <a:ext cx="914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b="1" dirty="0" smtClean="0"/>
            <a:t>21%</a:t>
          </a:r>
          <a:endParaRPr lang="en-GB" sz="12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CF1-800F-4338-9A13-B90AD9AEFF6F}" type="datetimeFigureOut">
              <a:rPr lang="en-US" smtClean="0"/>
              <a:t>9/9/17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17DF6-423D-462D-B4FE-40488AED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80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99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smtClean="0"/>
              <a:t>James,</a:t>
            </a:r>
            <a:r>
              <a:rPr lang="en-ZW" baseline="0" dirty="0" smtClean="0"/>
              <a:t> CRS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8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err="1" smtClean="0"/>
              <a:t>Hebicides</a:t>
            </a:r>
            <a:r>
              <a:rPr lang="en-ZW" dirty="0" smtClean="0"/>
              <a:t>, rotations, drought tolerant maize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41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err="1" smtClean="0"/>
              <a:t>Hebicides</a:t>
            </a:r>
            <a:r>
              <a:rPr lang="en-ZW" dirty="0" smtClean="0"/>
              <a:t>, rotations, drought tolerant maize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734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err="1" smtClean="0"/>
              <a:t>Hebicides</a:t>
            </a:r>
            <a:r>
              <a:rPr lang="en-ZW" dirty="0" smtClean="0"/>
              <a:t>, rotations, drought tolerant maize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95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smtClean="0"/>
              <a:t>Crop rotation and herbicides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971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 smtClean="0"/>
              <a:t>Crop rotation and herbicides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17DF6-423D-462D-B4FE-40488AEDDFD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69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971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864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65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0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8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A625E-F61E-422C-83E2-A4AD650C7DE9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9/9/17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AE11C-E16E-4E76-B5D8-16B4E8DF7900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1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1524000"/>
            <a:ext cx="8229600" cy="4419600"/>
          </a:xfrm>
          <a:prstGeom prst="rect">
            <a:avLst/>
          </a:prstGeom>
        </p:spPr>
        <p:txBody>
          <a:bodyPr/>
          <a:lstStyle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03042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0" r:id="rId7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wmf"/><Relationship Id="rId3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emf"/><Relationship Id="rId3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frica-rising.net/2017/05/18/double-up-legume-technologies-in-conservation-agriculture-show-potential-for-scale-up-in-zambia/" TargetMode="External"/><Relationship Id="rId4" Type="http://schemas.openxmlformats.org/officeDocument/2006/relationships/hyperlink" Target="https://www.daily-mail.co.zm/zambia-poised-for-bumper-harvest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8763000" cy="1143000"/>
          </a:xfrm>
        </p:spPr>
        <p:txBody>
          <a:bodyPr/>
          <a:lstStyle/>
          <a:p>
            <a:r>
              <a:rPr lang="en-GB" sz="3400" b="1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Sustainable Intensification of low-input agriculture Systems – Theme 3</a:t>
            </a:r>
          </a:p>
          <a:p>
            <a:pPr>
              <a:spcBef>
                <a:spcPts val="1200"/>
              </a:spcBef>
            </a:pPr>
            <a:r>
              <a:rPr lang="en-GB" sz="14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Christian Thierfelder, Peter </a:t>
            </a:r>
            <a:r>
              <a:rPr lang="en-GB" sz="14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Setimela </a:t>
            </a:r>
            <a:r>
              <a:rPr lang="en-GB" sz="14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Munyaradzi Mutenje</a:t>
            </a:r>
            <a:endParaRPr lang="en-US" sz="32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52800"/>
            <a:ext cx="91440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2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1356360"/>
            <a:ext cx="7913500" cy="1143000"/>
          </a:xfrm>
        </p:spPr>
        <p:txBody>
          <a:bodyPr>
            <a:noAutofit/>
          </a:bodyPr>
          <a:lstStyle/>
          <a:p>
            <a:pPr algn="ctr"/>
            <a:r>
              <a:rPr lang="en-GB" sz="4400" dirty="0" smtClean="0">
                <a:solidFill>
                  <a:schemeClr val="tx1"/>
                </a:solidFill>
              </a:rPr>
              <a:t>Some key results</a:t>
            </a:r>
            <a:endParaRPr lang="en-GB" sz="4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"/>
          <a:stretch/>
        </p:blipFill>
        <p:spPr>
          <a:xfrm>
            <a:off x="0" y="2499360"/>
            <a:ext cx="9144000" cy="4343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4400" y="5562600"/>
            <a:ext cx="3429000" cy="646331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Getrude Banda – best Zambian CA farmer in 2016, </a:t>
            </a:r>
            <a:r>
              <a:rPr lang="en-GB" b="1" dirty="0" err="1" smtClean="0"/>
              <a:t>Kawalala</a:t>
            </a:r>
            <a:r>
              <a:rPr lang="en-GB" b="1" dirty="0" smtClean="0"/>
              <a:t> camp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913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219200"/>
            <a:ext cx="5257800" cy="1143000"/>
          </a:xfrm>
        </p:spPr>
        <p:txBody>
          <a:bodyPr/>
          <a:lstStyle/>
          <a:p>
            <a:r>
              <a:rPr lang="en-GB" sz="3600" dirty="0" smtClean="0"/>
              <a:t>Rainfall season – very good</a:t>
            </a:r>
            <a:endParaRPr lang="en-GB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8" t="8239" r="3308" b="2364"/>
          <a:stretch/>
        </p:blipFill>
        <p:spPr>
          <a:xfrm>
            <a:off x="856268" y="1790700"/>
            <a:ext cx="6629400" cy="503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5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22860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35560" y="1427798"/>
            <a:ext cx="9144000" cy="5430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Summary CA, all mother trials, 2016/2017</a:t>
            </a:r>
            <a:endParaRPr lang="en-GB" sz="3600" dirty="0">
              <a:solidFill>
                <a:schemeClr val="tx1"/>
              </a:solidFill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412366244"/>
              </p:ext>
            </p:extLst>
          </p:nvPr>
        </p:nvGraphicFramePr>
        <p:xfrm>
          <a:off x="0" y="990600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174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0"/>
          <a:stretch/>
        </p:blipFill>
        <p:spPr>
          <a:xfrm>
            <a:off x="4548294" y="2184357"/>
            <a:ext cx="4595706" cy="42675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556"/>
          <a:stretch/>
        </p:blipFill>
        <p:spPr>
          <a:xfrm>
            <a:off x="228600" y="2188045"/>
            <a:ext cx="4589221" cy="4267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67" y="1447800"/>
            <a:ext cx="9133587" cy="1143000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Long term maize grain yield in target communities </a:t>
            </a:r>
            <a:endParaRPr lang="en-GB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6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384747"/>
              </p:ext>
            </p:extLst>
          </p:nvPr>
        </p:nvGraphicFramePr>
        <p:xfrm>
          <a:off x="381000" y="2133600"/>
          <a:ext cx="8517255" cy="440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4"/>
          <p:cNvSpPr txBox="1">
            <a:spLocks/>
          </p:cNvSpPr>
          <p:nvPr/>
        </p:nvSpPr>
        <p:spPr>
          <a:xfrm>
            <a:off x="524827" y="137160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Net benefits (US$), mother trials, 2016/2017</a:t>
            </a:r>
            <a:endParaRPr lang="en-GB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6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800" y="1981200"/>
            <a:ext cx="8686800" cy="4419600"/>
          </a:xfrm>
        </p:spPr>
        <p:txBody>
          <a:bodyPr/>
          <a:lstStyle/>
          <a:p>
            <a:r>
              <a:rPr lang="en-GB" sz="2400" b="1" dirty="0" smtClean="0"/>
              <a:t>Sustainable intensification </a:t>
            </a:r>
            <a:r>
              <a:rPr lang="en-GB" sz="2400" dirty="0" smtClean="0"/>
              <a:t>in reach of farmers</a:t>
            </a:r>
          </a:p>
          <a:p>
            <a:r>
              <a:rPr lang="en-GB" sz="2400" b="1" dirty="0" smtClean="0"/>
              <a:t>Combining CSA options </a:t>
            </a:r>
            <a:r>
              <a:rPr lang="en-GB" sz="2400" dirty="0" smtClean="0"/>
              <a:t>increases overall resilience</a:t>
            </a:r>
          </a:p>
          <a:p>
            <a:r>
              <a:rPr lang="en-GB" sz="2400" b="1" dirty="0" smtClean="0"/>
              <a:t>Our strategy: </a:t>
            </a:r>
            <a:r>
              <a:rPr lang="en-GB" sz="2400" dirty="0" smtClean="0"/>
              <a:t>plant Groundnuts and Pigeonpea at optimal spacing under no-tillage and rotate with maize</a:t>
            </a:r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0800" y="1066800"/>
            <a:ext cx="6248400" cy="11430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Doubled-up legume trial under CA</a:t>
            </a:r>
            <a:endParaRPr lang="en-GB" sz="36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31" y="4193296"/>
            <a:ext cx="9136933" cy="26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8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219200"/>
            <a:ext cx="6248400" cy="11430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Doubled up-legume trial under CA</a:t>
            </a:r>
            <a:endParaRPr lang="en-GB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003126706"/>
              </p:ext>
            </p:extLst>
          </p:nvPr>
        </p:nvGraphicFramePr>
        <p:xfrm>
          <a:off x="304800" y="2191732"/>
          <a:ext cx="8305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989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981200"/>
            <a:ext cx="5181600" cy="4419600"/>
          </a:xfrm>
        </p:spPr>
        <p:txBody>
          <a:bodyPr/>
          <a:lstStyle/>
          <a:p>
            <a:r>
              <a:rPr lang="en-GB" sz="2400" b="1" dirty="0" smtClean="0"/>
              <a:t>Doubled –up legume systems under CA </a:t>
            </a:r>
            <a:r>
              <a:rPr lang="en-GB" sz="2400" dirty="0" smtClean="0"/>
              <a:t>gave greater yields than under conventional agriculture</a:t>
            </a:r>
          </a:p>
          <a:p>
            <a:r>
              <a:rPr lang="en-GB" sz="2400" dirty="0" smtClean="0"/>
              <a:t>No significant rotation effect on consecutive maize</a:t>
            </a:r>
          </a:p>
          <a:p>
            <a:r>
              <a:rPr lang="en-GB" sz="2400" b="1" dirty="0" smtClean="0"/>
              <a:t>Sole groundnuts </a:t>
            </a:r>
            <a:r>
              <a:rPr lang="en-GB" sz="2400" dirty="0" smtClean="0"/>
              <a:t>had highest yields in the short term</a:t>
            </a:r>
          </a:p>
          <a:p>
            <a:r>
              <a:rPr lang="en-GB" sz="2400" b="1" dirty="0" smtClean="0"/>
              <a:t>Long-term? - </a:t>
            </a:r>
            <a:r>
              <a:rPr lang="en-GB" sz="2400" dirty="0"/>
              <a:t>w</a:t>
            </a:r>
            <a:r>
              <a:rPr lang="en-GB" sz="2400" dirty="0" smtClean="0"/>
              <a:t>e don’t know</a:t>
            </a:r>
            <a:endParaRPr lang="en-GB" sz="2400" b="1" dirty="0"/>
          </a:p>
          <a:p>
            <a:r>
              <a:rPr lang="en-GB" sz="2400" b="1" dirty="0" smtClean="0"/>
              <a:t>Gross margin analysis </a:t>
            </a:r>
            <a:r>
              <a:rPr lang="en-GB" sz="2400" dirty="0" smtClean="0"/>
              <a:t>of both systems required</a:t>
            </a:r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12416" y="1066800"/>
            <a:ext cx="5867400" cy="11430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Main findings</a:t>
            </a:r>
            <a:endParaRPr lang="en-GB" sz="36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1981200"/>
            <a:ext cx="3048000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43434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6099" y="1068673"/>
            <a:ext cx="5105400" cy="1143000"/>
          </a:xfrm>
        </p:spPr>
        <p:txBody>
          <a:bodyPr/>
          <a:lstStyle/>
          <a:p>
            <a:r>
              <a:rPr lang="en-GB" sz="3600" dirty="0">
                <a:solidFill>
                  <a:schemeClr val="tx1"/>
                </a:solidFill>
              </a:rPr>
              <a:t>GMCC intercropping trials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905000"/>
            <a:ext cx="4800600" cy="4419600"/>
          </a:xfrm>
        </p:spPr>
        <p:txBody>
          <a:bodyPr/>
          <a:lstStyle/>
          <a:p>
            <a:r>
              <a:rPr lang="en-GB" sz="2800" b="1" dirty="0" smtClean="0"/>
              <a:t>GMCC </a:t>
            </a:r>
            <a:r>
              <a:rPr lang="en-GB" sz="2400" dirty="0" smtClean="0"/>
              <a:t>provide groundcover, weed control, fertility, food, feed and fodder</a:t>
            </a:r>
          </a:p>
          <a:p>
            <a:r>
              <a:rPr lang="en-GB" sz="2400" dirty="0" smtClean="0"/>
              <a:t>The question: how to </a:t>
            </a:r>
            <a:r>
              <a:rPr lang="en-GB" sz="2800" b="1" dirty="0" smtClean="0"/>
              <a:t>intensify and diversify </a:t>
            </a:r>
            <a:r>
              <a:rPr lang="en-GB" sz="2400" dirty="0" smtClean="0"/>
              <a:t>maize-based low input agriculture systems?</a:t>
            </a:r>
          </a:p>
          <a:p>
            <a:r>
              <a:rPr lang="en-GB" sz="2400" dirty="0" smtClean="0"/>
              <a:t>Men more interested in </a:t>
            </a:r>
            <a:r>
              <a:rPr lang="en-GB" sz="2800" b="1" dirty="0" smtClean="0"/>
              <a:t>cash return</a:t>
            </a:r>
            <a:r>
              <a:rPr lang="en-GB" sz="2400" dirty="0" smtClean="0"/>
              <a:t> from grain</a:t>
            </a:r>
          </a:p>
          <a:p>
            <a:r>
              <a:rPr lang="en-GB" sz="2400" dirty="0" smtClean="0"/>
              <a:t>Women more interested </a:t>
            </a:r>
            <a:r>
              <a:rPr lang="en-GB" sz="2800" b="1" dirty="0" smtClean="0"/>
              <a:t>in weed control and nutrition</a:t>
            </a:r>
            <a:endParaRPr lang="en-GB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660"/>
          <a:stretch/>
        </p:blipFill>
        <p:spPr>
          <a:xfrm>
            <a:off x="5638799" y="2045616"/>
            <a:ext cx="3368511" cy="25263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8798" y="4221154"/>
            <a:ext cx="3368511" cy="23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143000"/>
            <a:ext cx="4953000" cy="11430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GMCC intercropping trials</a:t>
            </a:r>
            <a:endParaRPr lang="en-GB" sz="3600" dirty="0">
              <a:solidFill>
                <a:schemeClr val="tx1"/>
              </a:solidFill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871853791"/>
              </p:ext>
            </p:extLst>
          </p:nvPr>
        </p:nvGraphicFramePr>
        <p:xfrm>
          <a:off x="381000" y="2133600"/>
          <a:ext cx="8382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327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78723" y="1219200"/>
            <a:ext cx="6324600" cy="838200"/>
          </a:xfrm>
        </p:spPr>
        <p:txBody>
          <a:bodyPr/>
          <a:lstStyle/>
          <a:p>
            <a:r>
              <a:rPr lang="en-GB" sz="4000" dirty="0" smtClean="0"/>
              <a:t>Summary of Key Activities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2057400"/>
            <a:ext cx="52578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Scaling: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Extension of CA and its components through mother and baby trials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Promotion of direct seeding, rotation, intercropping and herbicide use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Scaling green manure cover crops (CRS)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Seed production of green manure cover crops by CIMMYT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Breeders seed of QPM hybrids</a:t>
            </a:r>
          </a:p>
          <a:p>
            <a:endParaRPr lang="en-GB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5715000" y="2667000"/>
            <a:ext cx="3288323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14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143000"/>
            <a:ext cx="4953000" cy="11430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GMCC intercropping trials</a:t>
            </a:r>
            <a:endParaRPr lang="en-GB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573630683"/>
              </p:ext>
            </p:extLst>
          </p:nvPr>
        </p:nvGraphicFramePr>
        <p:xfrm>
          <a:off x="31423" y="2057474"/>
          <a:ext cx="4572000" cy="458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574010998"/>
              </p:ext>
            </p:extLst>
          </p:nvPr>
        </p:nvGraphicFramePr>
        <p:xfrm>
          <a:off x="4724400" y="2046832"/>
          <a:ext cx="4343400" cy="4435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28800" y="2275788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Grain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13456" y="22098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Biomass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517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338" y="937575"/>
            <a:ext cx="5791200" cy="1143000"/>
          </a:xfrm>
        </p:spPr>
        <p:txBody>
          <a:bodyPr/>
          <a:lstStyle/>
          <a:p>
            <a:r>
              <a:rPr lang="en-GB" sz="3600" dirty="0" smtClean="0"/>
              <a:t>GMCC on-station trial</a:t>
            </a:r>
            <a:endParaRPr lang="en-GB" sz="36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942848"/>
              </p:ext>
            </p:extLst>
          </p:nvPr>
        </p:nvGraphicFramePr>
        <p:xfrm>
          <a:off x="152400" y="1905000"/>
          <a:ext cx="8763000" cy="4723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05000" y="2256149"/>
            <a:ext cx="1828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Minus fertilizer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2256149"/>
            <a:ext cx="1676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Plus fertilizer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98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6098" y="1068673"/>
            <a:ext cx="5676901" cy="1143000"/>
          </a:xfrm>
        </p:spPr>
        <p:txBody>
          <a:bodyPr/>
          <a:lstStyle/>
          <a:p>
            <a:r>
              <a:rPr lang="en-GB" sz="3600" dirty="0">
                <a:solidFill>
                  <a:schemeClr val="tx1"/>
                </a:solidFill>
              </a:rPr>
              <a:t>Maize-Gliricidia intercropping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2115532"/>
            <a:ext cx="4800600" cy="4419600"/>
          </a:xfrm>
        </p:spPr>
        <p:txBody>
          <a:bodyPr/>
          <a:lstStyle/>
          <a:p>
            <a:r>
              <a:rPr lang="en-GB" sz="2800" b="1" dirty="0" smtClean="0"/>
              <a:t>Low cost option </a:t>
            </a:r>
            <a:r>
              <a:rPr lang="en-GB" sz="2800" dirty="0" smtClean="0"/>
              <a:t>for maize farmers who are not able to buy mineral fertilizer</a:t>
            </a:r>
          </a:p>
          <a:p>
            <a:r>
              <a:rPr lang="en-GB" sz="2800" b="1" dirty="0" smtClean="0"/>
              <a:t>Regional study </a:t>
            </a:r>
            <a:r>
              <a:rPr lang="en-GB" sz="2800" dirty="0" smtClean="0"/>
              <a:t>on 102 farmer’s fields on 2 different soil types</a:t>
            </a:r>
          </a:p>
          <a:p>
            <a:r>
              <a:rPr lang="en-GB" sz="2800" dirty="0" smtClean="0"/>
              <a:t>Gliricidia stand of different </a:t>
            </a:r>
            <a:r>
              <a:rPr lang="en-GB" sz="2800" b="1" dirty="0" smtClean="0"/>
              <a:t>age (3 and 5 years)</a:t>
            </a:r>
          </a:p>
          <a:p>
            <a:endParaRPr lang="en-GB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560" y="2133600"/>
            <a:ext cx="3482139" cy="464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04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143000"/>
            <a:ext cx="6096000" cy="11430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Maize-Gliricidia intercropping</a:t>
            </a:r>
            <a:endParaRPr lang="en-GB" sz="3600" dirty="0">
              <a:solidFill>
                <a:schemeClr val="tx1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3282584"/>
              </p:ext>
            </p:extLst>
          </p:nvPr>
        </p:nvGraphicFramePr>
        <p:xfrm>
          <a:off x="152400" y="2057400"/>
          <a:ext cx="8850332" cy="4724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798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2082800"/>
            <a:ext cx="5181600" cy="4419600"/>
          </a:xfrm>
        </p:spPr>
        <p:txBody>
          <a:bodyPr/>
          <a:lstStyle/>
          <a:p>
            <a:r>
              <a:rPr lang="en-GB" sz="2400" dirty="0" smtClean="0"/>
              <a:t>Gliricidia-maize is a </a:t>
            </a:r>
            <a:r>
              <a:rPr lang="en-GB" sz="2400" b="1" dirty="0" smtClean="0"/>
              <a:t>viable </a:t>
            </a:r>
            <a:r>
              <a:rPr lang="en-GB" sz="2400" dirty="0" smtClean="0"/>
              <a:t>option</a:t>
            </a:r>
          </a:p>
          <a:p>
            <a:r>
              <a:rPr lang="en-GB" sz="2400" dirty="0" smtClean="0"/>
              <a:t>Farmers can safe the cost of </a:t>
            </a:r>
            <a:r>
              <a:rPr lang="en-GB" sz="2400" b="1" dirty="0" smtClean="0"/>
              <a:t>70 USD/ha</a:t>
            </a:r>
            <a:r>
              <a:rPr lang="en-GB" sz="2400" dirty="0" smtClean="0"/>
              <a:t> on fertilizer by applying Gliricidia leaves</a:t>
            </a:r>
          </a:p>
          <a:p>
            <a:r>
              <a:rPr lang="en-GB" sz="2400" b="1" dirty="0" smtClean="0"/>
              <a:t>Rainfall distribution and soil type </a:t>
            </a:r>
            <a:r>
              <a:rPr lang="en-GB" sz="2400" dirty="0" smtClean="0"/>
              <a:t>favoured the performance of the system – not so much the age</a:t>
            </a:r>
          </a:p>
          <a:p>
            <a:r>
              <a:rPr lang="en-GB" sz="2400" b="1" dirty="0" smtClean="0"/>
              <a:t>Gross margin analysis </a:t>
            </a:r>
            <a:r>
              <a:rPr lang="en-GB" sz="2400" dirty="0" smtClean="0"/>
              <a:t>is need to discover the real benefit of the system</a:t>
            </a:r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90800" y="1219200"/>
            <a:ext cx="5867400" cy="11430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Main findings</a:t>
            </a:r>
            <a:endParaRPr lang="en-GB" sz="36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2057400"/>
            <a:ext cx="3124200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29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066800"/>
            <a:ext cx="5181602" cy="11430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Quality protein maize (QPM)</a:t>
            </a:r>
            <a:endParaRPr lang="en-GB" sz="3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2286000"/>
            <a:ext cx="3634105" cy="3710305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329833"/>
              </p:ext>
            </p:extLst>
          </p:nvPr>
        </p:nvGraphicFramePr>
        <p:xfrm>
          <a:off x="4343401" y="2133600"/>
          <a:ext cx="4267201" cy="43817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4640"/>
                <a:gridCol w="1330959"/>
                <a:gridCol w="1371602"/>
              </a:tblGrid>
              <a:tr h="299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Genotype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Mild stress yield (kg/ha)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Random stress yield (kg/ha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CZH132044Q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5.0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565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2.9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CZH132018Q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5.3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3.0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CZH142255Q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5.0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2.4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CZH142256Q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5.1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2.4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70C0"/>
                          </a:solidFill>
                          <a:effectLst/>
                        </a:rPr>
                        <a:t>CZH132003Q</a:t>
                      </a:r>
                      <a:endParaRPr lang="en-GB" sz="12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5.4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2.7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70C0"/>
                          </a:solidFill>
                          <a:effectLst/>
                        </a:rPr>
                        <a:t>CZH132015Q</a:t>
                      </a:r>
                      <a:endParaRPr lang="en-GB" sz="12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4.9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2.4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CZH132025Q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4.8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2.4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CZH142271Q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5.0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2.5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ZS261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4.7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2.3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Pan 413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4.9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2.4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SC637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5.4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2.7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Farmers' variety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4.9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2.4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 Mean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5.0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2.5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P (0.01)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0.01</a:t>
                      </a:r>
                      <a:endParaRPr lang="en-GB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0.10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73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419600" y="1676400"/>
            <a:ext cx="4343400" cy="1981200"/>
          </a:xfrm>
          <a:prstGeom prst="rect">
            <a:avLst/>
          </a:prstGeom>
        </p:spPr>
        <p:txBody>
          <a:bodyPr/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ZW" sz="3600" spc="-100" dirty="0" smtClean="0"/>
              <a:t>Maize variety Description for Zambia</a:t>
            </a:r>
            <a:endParaRPr lang="en-ZW" sz="3600" spc="-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22" y="1676400"/>
            <a:ext cx="2921000" cy="47670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3657600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17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012567"/>
            <a:ext cx="6553200" cy="6858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Study on scaling strategies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38200" y="1948933"/>
            <a:ext cx="2591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b="1"/>
          </a:p>
        </p:txBody>
      </p:sp>
      <p:pic>
        <p:nvPicPr>
          <p:cNvPr id="1025" name="Diagram 1"/>
          <p:cNvPicPr>
            <a:picLocks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27" r="-831" b="-1533"/>
          <a:stretch/>
        </p:blipFill>
        <p:spPr bwMode="auto">
          <a:xfrm>
            <a:off x="152400" y="2057400"/>
            <a:ext cx="4800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181600" y="2195154"/>
            <a:ext cx="37338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 smtClean="0"/>
              <a:t>Scaling </a:t>
            </a:r>
            <a:r>
              <a:rPr lang="en-GB" sz="2800" dirty="0" smtClean="0"/>
              <a:t>strategies studied</a:t>
            </a:r>
          </a:p>
          <a:p>
            <a:r>
              <a:rPr lang="en-GB" sz="2800" dirty="0" smtClean="0"/>
              <a:t>Only </a:t>
            </a:r>
            <a:r>
              <a:rPr lang="en-GB" sz="2800" b="1" dirty="0" smtClean="0"/>
              <a:t>preliminary </a:t>
            </a:r>
            <a:r>
              <a:rPr lang="en-GB" sz="2800" dirty="0" smtClean="0"/>
              <a:t>results yet</a:t>
            </a:r>
          </a:p>
          <a:p>
            <a:r>
              <a:rPr lang="en-GB" sz="2800" b="1" dirty="0" smtClean="0"/>
              <a:t>Combining </a:t>
            </a:r>
            <a:r>
              <a:rPr lang="en-GB" sz="2800" dirty="0" smtClean="0"/>
              <a:t>of all scaling approaches seems to work best</a:t>
            </a:r>
          </a:p>
          <a:p>
            <a:pPr marL="114300" indent="0">
              <a:buNone/>
            </a:pPr>
            <a:endParaRPr lang="en-GB" sz="1600" dirty="0" smtClean="0"/>
          </a:p>
          <a:p>
            <a:endParaRPr lang="en-GB" sz="2800" dirty="0"/>
          </a:p>
          <a:p>
            <a:pPr marL="114300" indent="0">
              <a:buNone/>
            </a:pPr>
            <a:endParaRPr lang="en-GB" sz="1800" dirty="0"/>
          </a:p>
          <a:p>
            <a:endParaRPr lang="en-GB" sz="2800" dirty="0" smtClean="0"/>
          </a:p>
          <a:p>
            <a:endParaRPr lang="en-GB" sz="28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 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7007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219200"/>
            <a:ext cx="6553200" cy="685800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Adoption patters of SI technologies</a:t>
            </a:r>
            <a:endParaRPr lang="en-GB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8676742"/>
              </p:ext>
            </p:extLst>
          </p:nvPr>
        </p:nvGraphicFramePr>
        <p:xfrm>
          <a:off x="609600" y="19812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545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0" y="914400"/>
            <a:ext cx="2895600" cy="838200"/>
          </a:xfrm>
        </p:spPr>
        <p:txBody>
          <a:bodyPr/>
          <a:lstStyle/>
          <a:p>
            <a:r>
              <a:rPr lang="en-GB" sz="3600" dirty="0" smtClean="0">
                <a:latin typeface="+mn-lt"/>
              </a:rPr>
              <a:t>Products?</a:t>
            </a:r>
            <a:endParaRPr lang="en-GB" sz="3600" dirty="0">
              <a:latin typeface="+mn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1752600"/>
            <a:ext cx="79248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600" b="1" dirty="0" smtClean="0"/>
              <a:t>Two </a:t>
            </a:r>
            <a:r>
              <a:rPr lang="en-GB" sz="2600" b="1" dirty="0"/>
              <a:t>QPM hybrids </a:t>
            </a:r>
            <a:r>
              <a:rPr lang="en-GB" sz="2600" dirty="0" smtClean="0"/>
              <a:t>were </a:t>
            </a:r>
            <a:r>
              <a:rPr lang="en-GB" sz="2600" dirty="0"/>
              <a:t>chosen by </a:t>
            </a:r>
            <a:r>
              <a:rPr lang="en-GB" sz="2600" dirty="0" err="1"/>
              <a:t>Kamano</a:t>
            </a:r>
            <a:r>
              <a:rPr lang="en-GB" sz="2600" dirty="0"/>
              <a:t> Seeds in Zambia </a:t>
            </a:r>
            <a:r>
              <a:rPr lang="en-GB" sz="2600" dirty="0" smtClean="0"/>
              <a:t>for release in September</a:t>
            </a:r>
          </a:p>
          <a:p>
            <a:pPr>
              <a:spcBef>
                <a:spcPts val="1200"/>
              </a:spcBef>
            </a:pPr>
            <a:r>
              <a:rPr lang="en-GB" sz="2600" b="1" dirty="0" smtClean="0"/>
              <a:t>Doubled-up </a:t>
            </a:r>
            <a:r>
              <a:rPr lang="en-GB" sz="2600" dirty="0" smtClean="0"/>
              <a:t>legume system under CA and </a:t>
            </a:r>
            <a:r>
              <a:rPr lang="en-GB" sz="2600" b="1" dirty="0" smtClean="0"/>
              <a:t>Gliricidia-maize </a:t>
            </a:r>
            <a:r>
              <a:rPr lang="en-GB" sz="2600" dirty="0"/>
              <a:t>intercropping</a:t>
            </a:r>
            <a:r>
              <a:rPr lang="en-GB" sz="2600" b="1" dirty="0"/>
              <a:t> </a:t>
            </a:r>
            <a:r>
              <a:rPr lang="en-GB" sz="2600" dirty="0" smtClean="0"/>
              <a:t>are ready for further scaling</a:t>
            </a:r>
          </a:p>
          <a:p>
            <a:pPr>
              <a:spcBef>
                <a:spcPts val="1200"/>
              </a:spcBef>
            </a:pPr>
            <a:r>
              <a:rPr lang="en-GB" sz="2600" b="1" dirty="0" smtClean="0"/>
              <a:t>GMCC intercropping </a:t>
            </a:r>
            <a:r>
              <a:rPr lang="en-GB" sz="2600" dirty="0" smtClean="0"/>
              <a:t>is already going to scale with CRS </a:t>
            </a:r>
          </a:p>
          <a:p>
            <a:pPr marL="114300" indent="0">
              <a:buNone/>
            </a:pPr>
            <a:endParaRPr lang="en-GB" sz="1400" dirty="0" smtClean="0"/>
          </a:p>
          <a:p>
            <a:endParaRPr lang="en-GB" sz="2400" dirty="0"/>
          </a:p>
          <a:p>
            <a:pPr marL="114300" indent="0">
              <a:buNone/>
            </a:pPr>
            <a:endParaRPr lang="en-GB" sz="1600" dirty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 </a:t>
            </a:r>
            <a:endParaRPr lang="en-GB" sz="2400" dirty="0" smtClean="0"/>
          </a:p>
        </p:txBody>
      </p:sp>
      <p:pic>
        <p:nvPicPr>
          <p:cNvPr id="2050" name="Picture 25" descr="C:\Users\christian.CIMDOM\Dropbox\AC Bilder\Arbeit Zimbabwe Conservation Agriculture\2017\Chipata Field tours 2017\IMG_0305 - Cop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266" y="4653700"/>
            <a:ext cx="2782977" cy="20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4" descr="C:\Users\christian.CIMDOM\Dropbox\AC Bilder\Arbeit Zimbabwe Conservation Agriculture\2017\Chipata Field tours 2017\IMG_0308 - Cop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3478" y="4648200"/>
            <a:ext cx="2789628" cy="20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3778" y="4652912"/>
            <a:ext cx="2784000" cy="20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91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514600" y="1205060"/>
            <a:ext cx="7772400" cy="838200"/>
          </a:xfrm>
        </p:spPr>
        <p:txBody>
          <a:bodyPr/>
          <a:lstStyle/>
          <a:p>
            <a:r>
              <a:rPr lang="en-GB" sz="4000" dirty="0" smtClean="0"/>
              <a:t>Summary of Key Activities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44192" y="1636729"/>
            <a:ext cx="561008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900" dirty="0"/>
          </a:p>
          <a:p>
            <a:r>
              <a:rPr lang="en-GB" sz="2800" b="1" dirty="0" smtClean="0"/>
              <a:t>Research: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Double-up legume systems (ZARI)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Green manure cover crops (CRS)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Analysis of the performance of        Gliricidia-maize intercropping (COMACO)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Manure handling (GRT and CRS)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Evaluation of QPM maize hybrids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b="1" i="1" dirty="0" smtClean="0"/>
              <a:t>Socio-economic studies: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dirty="0" smtClean="0"/>
              <a:t>On scaling strategies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dirty="0" smtClean="0"/>
              <a:t>Adoption monitoring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dirty="0" smtClean="0"/>
              <a:t>Gross Margin analysis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1560" y="2438400"/>
            <a:ext cx="3229113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65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352800" y="990600"/>
            <a:ext cx="2895600" cy="838200"/>
          </a:xfrm>
        </p:spPr>
        <p:txBody>
          <a:bodyPr/>
          <a:lstStyle/>
          <a:p>
            <a:r>
              <a:rPr lang="en-GB" sz="3600" dirty="0" smtClean="0">
                <a:latin typeface="+mn-lt"/>
              </a:rPr>
              <a:t>Products?</a:t>
            </a:r>
            <a:endParaRPr lang="en-GB" sz="3600" dirty="0">
              <a:latin typeface="+mn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1524000"/>
            <a:ext cx="83820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 smtClean="0"/>
              <a:t>Publications:</a:t>
            </a:r>
          </a:p>
          <a:p>
            <a:pPr marL="442913" indent="-328613">
              <a:buNone/>
            </a:pPr>
            <a:r>
              <a:rPr lang="en-US" sz="2400" b="1" dirty="0" smtClean="0"/>
              <a:t>Mupangwa</a:t>
            </a:r>
            <a:r>
              <a:rPr lang="en-US" sz="2400" dirty="0" smtClean="0"/>
              <a:t> et al. 2017. </a:t>
            </a:r>
            <a:r>
              <a:rPr lang="en-US" sz="2400" dirty="0"/>
              <a:t>P</a:t>
            </a:r>
            <a:r>
              <a:rPr lang="en-US" sz="2400" dirty="0" smtClean="0"/>
              <a:t>roductivity </a:t>
            </a:r>
            <a:r>
              <a:rPr lang="en-US" sz="2400" dirty="0"/>
              <a:t>and profitability of manual and mechanized conservation agriculture (CA) systems in Eastern </a:t>
            </a:r>
            <a:r>
              <a:rPr lang="en-US" sz="2400" dirty="0" smtClean="0"/>
              <a:t>Zambia. Renewable </a:t>
            </a:r>
            <a:r>
              <a:rPr lang="en-US" sz="2400" dirty="0" err="1" smtClean="0"/>
              <a:t>Agr</a:t>
            </a:r>
            <a:r>
              <a:rPr lang="en-US" sz="2400" dirty="0" smtClean="0"/>
              <a:t>. and Food Syst. Under final review</a:t>
            </a:r>
          </a:p>
          <a:p>
            <a:pPr marL="442913" indent="-328613">
              <a:buNone/>
            </a:pPr>
            <a:r>
              <a:rPr lang="en-GB" sz="2400" b="1" dirty="0"/>
              <a:t>Setimela</a:t>
            </a:r>
            <a:r>
              <a:rPr lang="en-GB" sz="2400" dirty="0"/>
              <a:t> et al., </a:t>
            </a:r>
            <a:r>
              <a:rPr lang="en-GB" sz="2400" dirty="0" smtClean="0"/>
              <a:t>2017. Evaluation </a:t>
            </a:r>
            <a:r>
              <a:rPr lang="en-GB" sz="2400" dirty="0"/>
              <a:t>of grain yield and related agronomic traits performance of quality protein maize hybrids in southern </a:t>
            </a:r>
            <a:r>
              <a:rPr lang="en-GB" sz="2400" dirty="0" smtClean="0"/>
              <a:t>Africa. Accepted </a:t>
            </a:r>
            <a:r>
              <a:rPr lang="en-GB" sz="2400" dirty="0" err="1" smtClean="0"/>
              <a:t>Euphytica</a:t>
            </a:r>
            <a:endParaRPr lang="en-GB" sz="2400" dirty="0" smtClean="0"/>
          </a:p>
          <a:p>
            <a:r>
              <a:rPr lang="en-GB" sz="3200" b="1" dirty="0" smtClean="0"/>
              <a:t>Success story</a:t>
            </a:r>
            <a:r>
              <a:rPr lang="en-GB" sz="3200" dirty="0" smtClean="0"/>
              <a:t>: </a:t>
            </a:r>
            <a:r>
              <a:rPr lang="en-GB" sz="2800" dirty="0" smtClean="0"/>
              <a:t>on doubled-up legume under CA</a:t>
            </a:r>
          </a:p>
          <a:p>
            <a:pPr marL="114300" indent="0">
              <a:buNone/>
            </a:pPr>
            <a:r>
              <a:rPr lang="en-GB" sz="1800" dirty="0">
                <a:solidFill>
                  <a:srgbClr val="0070C0"/>
                </a:solidFill>
                <a:hlinkClick r:id="rId3"/>
              </a:rPr>
              <a:t>https://africa-rising.net/2017/05/18/double-up-legume-technologies-in-conservation-agriculture-show-potential-for-scale-up-in-zambia</a:t>
            </a:r>
            <a:r>
              <a:rPr lang="en-GB" sz="1800" dirty="0" smtClean="0">
                <a:solidFill>
                  <a:srgbClr val="0070C0"/>
                </a:solidFill>
                <a:hlinkClick r:id="rId3"/>
              </a:rPr>
              <a:t>/</a:t>
            </a:r>
            <a:endParaRPr lang="en-GB" sz="1800" dirty="0" smtClean="0">
              <a:solidFill>
                <a:srgbClr val="0070C0"/>
              </a:solidFill>
            </a:endParaRPr>
          </a:p>
          <a:p>
            <a:pPr marL="114300" indent="0">
              <a:buNone/>
            </a:pPr>
            <a:r>
              <a:rPr lang="en-GB" sz="1800" dirty="0" smtClean="0">
                <a:solidFill>
                  <a:srgbClr val="0070C0"/>
                </a:solidFill>
                <a:hlinkClick r:id="rId4"/>
              </a:rPr>
              <a:t>https</a:t>
            </a:r>
            <a:r>
              <a:rPr lang="en-GB" sz="1800" dirty="0">
                <a:solidFill>
                  <a:srgbClr val="0070C0"/>
                </a:solidFill>
                <a:hlinkClick r:id="rId4"/>
              </a:rPr>
              <a:t>://</a:t>
            </a:r>
            <a:r>
              <a:rPr lang="en-GB" sz="1800" dirty="0" smtClean="0">
                <a:solidFill>
                  <a:srgbClr val="0070C0"/>
                </a:solidFill>
                <a:hlinkClick r:id="rId4"/>
              </a:rPr>
              <a:t>www.daily-mail.co.zm/zambia-poised-for-bumper-harvest/</a:t>
            </a:r>
            <a:endParaRPr lang="en-GB" sz="1800" dirty="0" smtClean="0">
              <a:solidFill>
                <a:srgbClr val="0070C0"/>
              </a:solidFill>
            </a:endParaRPr>
          </a:p>
          <a:p>
            <a:pPr marL="114300" indent="0">
              <a:buNone/>
            </a:pPr>
            <a:endParaRPr lang="en-GB" sz="1600" dirty="0" smtClean="0">
              <a:solidFill>
                <a:srgbClr val="0070C0"/>
              </a:solidFill>
            </a:endParaRPr>
          </a:p>
          <a:p>
            <a:pPr marL="114300" indent="0">
              <a:buNone/>
            </a:pPr>
            <a:endParaRPr lang="en-GB" sz="1400" dirty="0" smtClean="0"/>
          </a:p>
          <a:p>
            <a:endParaRPr lang="en-GB" sz="2400" dirty="0"/>
          </a:p>
          <a:p>
            <a:pPr marL="114300" indent="0">
              <a:buNone/>
            </a:pPr>
            <a:endParaRPr lang="en-GB" sz="1600" dirty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 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2007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828859" y="1371600"/>
            <a:ext cx="8305800" cy="838200"/>
          </a:xfrm>
        </p:spPr>
        <p:txBody>
          <a:bodyPr/>
          <a:lstStyle/>
          <a:p>
            <a:pPr lvl="0"/>
            <a:r>
              <a:rPr lang="en-US" sz="3600" dirty="0">
                <a:latin typeface="+mn-lt"/>
              </a:rPr>
              <a:t>List challenges and constraints </a:t>
            </a:r>
            <a:r>
              <a:rPr lang="en-US" sz="3600" dirty="0" smtClean="0">
                <a:latin typeface="+mn-lt"/>
              </a:rPr>
              <a:t>faced</a:t>
            </a:r>
            <a:endParaRPr lang="en-GB" sz="3600" dirty="0"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7128" y="2133600"/>
            <a:ext cx="9006872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 smtClean="0"/>
              <a:t>Very few challenges – </a:t>
            </a:r>
            <a:r>
              <a:rPr lang="en-GB" sz="2800" dirty="0" smtClean="0"/>
              <a:t>the program was running smoothly</a:t>
            </a:r>
          </a:p>
          <a:p>
            <a:pPr marL="114300" indent="0">
              <a:buNone/>
            </a:pPr>
            <a:r>
              <a:rPr lang="en-GB" sz="2800" dirty="0"/>
              <a:t>	</a:t>
            </a:r>
            <a:r>
              <a:rPr lang="en-GB" sz="2800" dirty="0" smtClean="0"/>
              <a:t>			constraints in manpower/resources</a:t>
            </a:r>
          </a:p>
          <a:p>
            <a:r>
              <a:rPr lang="en-GB" sz="2800" b="1" dirty="0" smtClean="0"/>
              <a:t>Fall armyworm </a:t>
            </a:r>
            <a:r>
              <a:rPr lang="en-GB" sz="2800" dirty="0" smtClean="0"/>
              <a:t>affected some maize but not significantly</a:t>
            </a:r>
          </a:p>
          <a:p>
            <a:r>
              <a:rPr lang="en-GB" sz="2800" b="1" dirty="0" smtClean="0"/>
              <a:t>Indian market </a:t>
            </a:r>
            <a:r>
              <a:rPr lang="en-GB" sz="2800" dirty="0" smtClean="0"/>
              <a:t>for Pigeonpea collapsed</a:t>
            </a:r>
          </a:p>
          <a:p>
            <a:pPr marL="114300" indent="0">
              <a:buNone/>
            </a:pPr>
            <a:endParaRPr lang="en-GB" sz="1400" dirty="0" smtClean="0"/>
          </a:p>
          <a:p>
            <a:endParaRPr lang="en-GB" sz="2400" dirty="0"/>
          </a:p>
          <a:p>
            <a:pPr marL="114300" indent="0">
              <a:buNone/>
            </a:pPr>
            <a:endParaRPr lang="en-GB" sz="1600" dirty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 </a:t>
            </a:r>
            <a:endParaRPr lang="en-GB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328" y="4427220"/>
            <a:ext cx="3208528" cy="2406396"/>
          </a:xfrm>
          <a:prstGeom prst="rect">
            <a:avLst/>
          </a:prstGeom>
        </p:spPr>
      </p:pic>
      <p:pic>
        <p:nvPicPr>
          <p:cNvPr id="7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4427220"/>
            <a:ext cx="3208528" cy="240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5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371600" y="1371600"/>
            <a:ext cx="6858000" cy="838200"/>
          </a:xfrm>
        </p:spPr>
        <p:txBody>
          <a:bodyPr/>
          <a:lstStyle/>
          <a:p>
            <a:pPr lvl="0"/>
            <a:r>
              <a:rPr lang="en-US" sz="3600" dirty="0" smtClean="0">
                <a:latin typeface="+mn-lt"/>
              </a:rPr>
              <a:t>Ideas </a:t>
            </a:r>
            <a:r>
              <a:rPr lang="en-US" sz="3600" dirty="0">
                <a:latin typeface="+mn-lt"/>
              </a:rPr>
              <a:t>to address them in </a:t>
            </a:r>
            <a:r>
              <a:rPr lang="en-US" sz="3600" dirty="0" smtClean="0">
                <a:latin typeface="+mn-lt"/>
              </a:rPr>
              <a:t>future</a:t>
            </a:r>
            <a:endParaRPr lang="en-GB" sz="3600" dirty="0">
              <a:latin typeface="+mn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2209800"/>
            <a:ext cx="85344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800" dirty="0" smtClean="0"/>
              <a:t>Projects</a:t>
            </a:r>
            <a:r>
              <a:rPr lang="en-GB" sz="2800" b="1" dirty="0" smtClean="0"/>
              <a:t> to address FAW </a:t>
            </a:r>
            <a:r>
              <a:rPr lang="en-GB" sz="2800" dirty="0" smtClean="0"/>
              <a:t>are underway</a:t>
            </a:r>
            <a:endParaRPr lang="en-GB" sz="2800" b="1" dirty="0" smtClean="0"/>
          </a:p>
          <a:p>
            <a:pPr lvl="2">
              <a:spcBef>
                <a:spcPts val="1200"/>
              </a:spcBef>
            </a:pPr>
            <a:r>
              <a:rPr lang="en-GB" sz="2800" dirty="0" smtClean="0"/>
              <a:t>Key elements: foresight and early warning, IPM, diversification/agronomy, tolerant varieties 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Successful project require good planning, sufficient </a:t>
            </a:r>
            <a:r>
              <a:rPr lang="en-GB" sz="2800" b="1" dirty="0" smtClean="0"/>
              <a:t>human and financial </a:t>
            </a:r>
            <a:r>
              <a:rPr lang="en-GB" sz="2800" dirty="0" smtClean="0"/>
              <a:t>resources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Engagement with the private sector on pigeonpea – </a:t>
            </a:r>
            <a:r>
              <a:rPr lang="en-GB" sz="2800" b="1" dirty="0" smtClean="0"/>
              <a:t>cooking classes</a:t>
            </a:r>
            <a:r>
              <a:rPr lang="en-GB" sz="2800" dirty="0" smtClean="0"/>
              <a:t> dramatically increased acceptance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pPr marL="114300" indent="0">
              <a:buNone/>
            </a:pPr>
            <a:endParaRPr lang="en-GB" sz="1400" dirty="0" smtClean="0"/>
          </a:p>
          <a:p>
            <a:endParaRPr lang="en-GB" sz="2400" dirty="0"/>
          </a:p>
          <a:p>
            <a:pPr marL="114300" indent="0">
              <a:buNone/>
            </a:pPr>
            <a:endParaRPr lang="en-GB" sz="1600" dirty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 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56267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895600" y="990600"/>
            <a:ext cx="4724400" cy="838200"/>
          </a:xfrm>
        </p:spPr>
        <p:txBody>
          <a:bodyPr/>
          <a:lstStyle/>
          <a:p>
            <a:r>
              <a:rPr lang="en-GB" sz="3600" dirty="0" smtClean="0">
                <a:latin typeface="+mn-lt"/>
              </a:rPr>
              <a:t>Key Lessons learned</a:t>
            </a:r>
            <a:endParaRPr lang="en-GB" sz="3600" dirty="0">
              <a:latin typeface="+mn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828800"/>
            <a:ext cx="5562600" cy="4572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800" dirty="0"/>
              <a:t>Doubled-up legume systems perform better </a:t>
            </a:r>
            <a:r>
              <a:rPr lang="en-GB" sz="3000" b="1" dirty="0"/>
              <a:t>under </a:t>
            </a:r>
            <a:r>
              <a:rPr lang="en-GB" sz="2800" b="1" dirty="0"/>
              <a:t>CA</a:t>
            </a:r>
            <a:endParaRPr lang="en-GB" sz="3000" b="1" dirty="0"/>
          </a:p>
          <a:p>
            <a:pPr>
              <a:spcBef>
                <a:spcPts val="1200"/>
              </a:spcBef>
            </a:pPr>
            <a:r>
              <a:rPr lang="en-GB" sz="2800" dirty="0"/>
              <a:t>Gliricidia-maize intercropping saves farmers </a:t>
            </a:r>
            <a:r>
              <a:rPr lang="en-GB" sz="2800" b="1" dirty="0"/>
              <a:t>resources</a:t>
            </a:r>
            <a:endParaRPr lang="en-GB" sz="3000" b="1" dirty="0"/>
          </a:p>
          <a:p>
            <a:pPr>
              <a:spcBef>
                <a:spcPts val="1200"/>
              </a:spcBef>
            </a:pPr>
            <a:r>
              <a:rPr lang="en-GB" sz="2800" b="1" dirty="0"/>
              <a:t>Combinations</a:t>
            </a:r>
            <a:r>
              <a:rPr lang="en-GB" sz="2800" dirty="0"/>
              <a:t> of different CSA practices are most efficient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Research trials have given interesting results that now </a:t>
            </a:r>
            <a:r>
              <a:rPr lang="en-GB" sz="2800" b="1" dirty="0" smtClean="0"/>
              <a:t>need to be published </a:t>
            </a:r>
            <a:r>
              <a:rPr lang="en-GB" sz="2800" dirty="0" smtClean="0"/>
              <a:t>– consolidated evidence took time</a:t>
            </a:r>
          </a:p>
          <a:p>
            <a:pPr>
              <a:spcBef>
                <a:spcPts val="1200"/>
              </a:spcBef>
            </a:pPr>
            <a:endParaRPr lang="en-GB" sz="2800" dirty="0" smtClean="0"/>
          </a:p>
          <a:p>
            <a:pPr>
              <a:spcBef>
                <a:spcPts val="1200"/>
              </a:spcBef>
            </a:pPr>
            <a:endParaRPr lang="en-GB" sz="2800" dirty="0" smtClean="0"/>
          </a:p>
          <a:p>
            <a:pPr marL="114300" indent="0">
              <a:buNone/>
            </a:pPr>
            <a:endParaRPr lang="en-GB" sz="2400" dirty="0" smtClean="0"/>
          </a:p>
          <a:p>
            <a:endParaRPr lang="en-GB" sz="2400" b="1" dirty="0" smtClean="0"/>
          </a:p>
          <a:p>
            <a:endParaRPr lang="en-US" sz="2400" b="1" dirty="0" smtClean="0"/>
          </a:p>
          <a:p>
            <a:pPr marL="114300" indent="0">
              <a:buNone/>
            </a:pPr>
            <a:endParaRPr lang="en-US" sz="2400" b="1" dirty="0" smtClean="0"/>
          </a:p>
          <a:p>
            <a:endParaRPr lang="en-US" sz="2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7173" y="2133600"/>
            <a:ext cx="3396827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358299" y="1066800"/>
            <a:ext cx="5791200" cy="685800"/>
          </a:xfrm>
        </p:spPr>
        <p:txBody>
          <a:bodyPr/>
          <a:lstStyle/>
          <a:p>
            <a:r>
              <a:rPr lang="en-GB" sz="3600" dirty="0" smtClean="0"/>
              <a:t>Loose ends……..!</a:t>
            </a:r>
            <a:endParaRPr lang="en-GB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6200" y="1905000"/>
            <a:ext cx="89154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800" dirty="0" smtClean="0"/>
              <a:t>The work on scaling needs to </a:t>
            </a:r>
            <a:r>
              <a:rPr lang="en-GB" sz="3200" b="1" dirty="0" smtClean="0"/>
              <a:t>continue</a:t>
            </a:r>
            <a:r>
              <a:rPr lang="en-GB" sz="2800" dirty="0" smtClean="0"/>
              <a:t>!</a:t>
            </a:r>
          </a:p>
          <a:p>
            <a:pPr marL="990600" lvl="4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800" dirty="0" smtClean="0"/>
              <a:t>Green manures – CA</a:t>
            </a:r>
          </a:p>
          <a:p>
            <a:pPr marL="990600" lvl="4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800" dirty="0" smtClean="0"/>
              <a:t>Mechanization (animal traction – 2-wheel tractors)</a:t>
            </a:r>
          </a:p>
          <a:p>
            <a:pPr marL="990600" lvl="4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800" dirty="0" smtClean="0"/>
              <a:t>QPM, DTM, Orange maize</a:t>
            </a:r>
          </a:p>
          <a:p>
            <a:pPr marL="990600" lvl="4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800" dirty="0" smtClean="0"/>
              <a:t>Private sector engagement just started to blossom</a:t>
            </a:r>
          </a:p>
          <a:p>
            <a:pPr marL="990600" lvl="4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800" dirty="0" smtClean="0"/>
              <a:t>Commercialization and new ways of extension</a:t>
            </a:r>
          </a:p>
          <a:p>
            <a:pPr marL="990600" lvl="4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800" dirty="0" smtClean="0"/>
              <a:t>Understanding farmers rationale and decision making</a:t>
            </a:r>
          </a:p>
          <a:p>
            <a:pPr marL="533400" lvl="4" indent="0">
              <a:spcBef>
                <a:spcPts val="600"/>
              </a:spcBef>
              <a:buNone/>
            </a:pPr>
            <a:endParaRPr lang="en-GB" sz="1000" dirty="0" smtClean="0"/>
          </a:p>
          <a:p>
            <a:pPr marL="671513" lvl="4" indent="-457200">
              <a:spcBef>
                <a:spcPts val="600"/>
              </a:spcBef>
            </a:pPr>
            <a:r>
              <a:rPr lang="en-GB" sz="2800" dirty="0" smtClean="0"/>
              <a:t>Work </a:t>
            </a:r>
            <a:r>
              <a:rPr lang="en-GB" sz="2800" dirty="0"/>
              <a:t>on soil fertility is a long term </a:t>
            </a:r>
            <a:r>
              <a:rPr lang="en-GB" sz="2800" b="1" dirty="0"/>
              <a:t>process</a:t>
            </a:r>
            <a:r>
              <a:rPr lang="en-GB" sz="2800" dirty="0"/>
              <a:t> and requires </a:t>
            </a:r>
            <a:r>
              <a:rPr lang="en-GB" sz="3000" b="1" dirty="0"/>
              <a:t>long-term</a:t>
            </a:r>
            <a:r>
              <a:rPr lang="en-GB" sz="2800" dirty="0"/>
              <a:t> </a:t>
            </a:r>
            <a:r>
              <a:rPr lang="en-GB" sz="2800" b="1" dirty="0"/>
              <a:t>commitment</a:t>
            </a:r>
          </a:p>
          <a:p>
            <a:pPr marL="671513" lvl="4" indent="-45720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pPr marL="1325563" lvl="4" indent="0">
              <a:spcBef>
                <a:spcPts val="1200"/>
              </a:spcBef>
              <a:buNone/>
            </a:pPr>
            <a:endParaRPr lang="en-GB" sz="20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pPr marL="114300" indent="0">
              <a:buNone/>
            </a:pPr>
            <a:endParaRPr lang="en-GB" sz="1400" dirty="0" smtClean="0"/>
          </a:p>
          <a:p>
            <a:endParaRPr lang="en-GB" sz="2400" dirty="0"/>
          </a:p>
          <a:p>
            <a:pPr marL="114300" indent="0">
              <a:buNone/>
            </a:pPr>
            <a:endParaRPr lang="en-GB" sz="1600" dirty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 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92513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990600"/>
            <a:ext cx="807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4000" dirty="0" smtClean="0"/>
              <a:t>therefore</a:t>
            </a:r>
          </a:p>
          <a:p>
            <a:pPr algn="ctr">
              <a:spcBef>
                <a:spcPts val="1200"/>
              </a:spcBef>
            </a:pPr>
            <a:r>
              <a:rPr lang="en-GB" sz="4000" b="1" dirty="0" smtClean="0"/>
              <a:t>Our gratitude </a:t>
            </a:r>
            <a:r>
              <a:rPr lang="en-GB" sz="3200" dirty="0" smtClean="0"/>
              <a:t>goes</a:t>
            </a:r>
            <a:r>
              <a:rPr lang="en-GB" sz="3200" b="1" dirty="0" smtClean="0"/>
              <a:t> </a:t>
            </a:r>
            <a:r>
              <a:rPr lang="en-GB" sz="3200" dirty="0" smtClean="0"/>
              <a:t>to </a:t>
            </a:r>
            <a:r>
              <a:rPr lang="en-GB" sz="4000" b="1" dirty="0" smtClean="0"/>
              <a:t>USAID!</a:t>
            </a:r>
            <a:endParaRPr lang="en-GB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99" y="2971800"/>
            <a:ext cx="1844841" cy="24252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3640" y="2971800"/>
            <a:ext cx="1523999" cy="24252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7400" y="2979530"/>
            <a:ext cx="1604211" cy="24252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1200" y="2981959"/>
            <a:ext cx="1952808" cy="24252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880" y="2981959"/>
            <a:ext cx="1818946" cy="242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9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86200" y="914400"/>
            <a:ext cx="3200400" cy="838200"/>
          </a:xfrm>
        </p:spPr>
        <p:txBody>
          <a:bodyPr/>
          <a:lstStyle/>
          <a:p>
            <a:r>
              <a:rPr lang="en-GB" sz="4000" dirty="0" smtClean="0"/>
              <a:t>Partnerships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38027" y="1828800"/>
            <a:ext cx="8763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Zambian Agriculture Research Institute (ZARI)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Ministry of Agriculture Extension (</a:t>
            </a:r>
            <a:r>
              <a:rPr lang="en-GB" sz="2800" dirty="0" err="1" smtClean="0"/>
              <a:t>MoA</a:t>
            </a:r>
            <a:r>
              <a:rPr lang="en-GB" sz="28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Total LandCare (TLC)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Catholic Relief Services (CRS)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Community Market for Conservation (COMACO)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Grassroots Trust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err="1"/>
              <a:t>Kamano</a:t>
            </a:r>
            <a:r>
              <a:rPr lang="en-GB" sz="2800" dirty="0"/>
              <a:t> Seeds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Klein Karoo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err="1"/>
              <a:t>Advanta</a:t>
            </a:r>
            <a:endParaRPr lang="en-GB" sz="2800" dirty="0"/>
          </a:p>
        </p:txBody>
      </p:sp>
      <p:pic>
        <p:nvPicPr>
          <p:cNvPr id="1026" name="Picture 2" descr="DSCN0616 - Copy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1784" y="4267200"/>
            <a:ext cx="5589243" cy="235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54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524000"/>
            <a:ext cx="7772400" cy="838200"/>
          </a:xfrm>
        </p:spPr>
        <p:txBody>
          <a:bodyPr/>
          <a:lstStyle/>
          <a:p>
            <a:r>
              <a:rPr lang="en-GB" sz="4000" dirty="0" smtClean="0"/>
              <a:t>Targets based on FTF indicators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566507"/>
              </p:ext>
            </p:extLst>
          </p:nvPr>
        </p:nvGraphicFramePr>
        <p:xfrm>
          <a:off x="370788" y="2743200"/>
          <a:ext cx="8544612" cy="3657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7612"/>
                <a:gridCol w="838200"/>
                <a:gridCol w="838200"/>
                <a:gridCol w="914400"/>
                <a:gridCol w="838200"/>
                <a:gridCol w="838200"/>
                <a:gridCol w="762000"/>
                <a:gridCol w="799101"/>
                <a:gridCol w="648699"/>
              </a:tblGrid>
              <a:tr h="3079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Indicators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Chipata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 err="1">
                          <a:solidFill>
                            <a:schemeClr val="bg1"/>
                          </a:solidFill>
                          <a:effectLst/>
                        </a:rPr>
                        <a:t>Sinda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 err="1">
                          <a:solidFill>
                            <a:schemeClr val="bg1"/>
                          </a:solidFill>
                          <a:effectLst/>
                        </a:rPr>
                        <a:t>Lundazi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79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</a:tr>
              <a:tr h="4851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bg1"/>
                          </a:solidFill>
                          <a:effectLst/>
                        </a:rPr>
                        <a:t># Rural Households benefiting directly 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3459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1462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2150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2316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6650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7237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</a:tr>
              <a:tr h="9703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endParaRPr lang="en-GB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1012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454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645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708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2174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</a:tr>
              <a:tr h="9703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continuing</a:t>
                      </a:r>
                      <a:endParaRPr lang="en-GB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2240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2447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1008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1505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1622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4635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5077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</a:tr>
              <a:tr h="3079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Male</a:t>
                      </a:r>
                      <a:endParaRPr lang="en-GB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2756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1038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1610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1706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5120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</a:tr>
              <a:tr h="3079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Female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1003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424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1530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2037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7239000" y="2514600"/>
            <a:ext cx="1905000" cy="25146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17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524000"/>
            <a:ext cx="7772400" cy="838200"/>
          </a:xfrm>
        </p:spPr>
        <p:txBody>
          <a:bodyPr/>
          <a:lstStyle/>
          <a:p>
            <a:r>
              <a:rPr lang="en-GB" sz="4000" dirty="0" smtClean="0"/>
              <a:t>Targets based on FTF indicators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565706"/>
              </p:ext>
            </p:extLst>
          </p:nvPr>
        </p:nvGraphicFramePr>
        <p:xfrm>
          <a:off x="370788" y="2743200"/>
          <a:ext cx="8544612" cy="36233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7612"/>
                <a:gridCol w="838200"/>
                <a:gridCol w="838200"/>
                <a:gridCol w="914400"/>
                <a:gridCol w="838200"/>
                <a:gridCol w="838200"/>
                <a:gridCol w="762000"/>
                <a:gridCol w="799101"/>
                <a:gridCol w="648699"/>
              </a:tblGrid>
              <a:tr h="3079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Indicators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Chipata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 err="1">
                          <a:solidFill>
                            <a:schemeClr val="bg1"/>
                          </a:solidFill>
                          <a:effectLst/>
                        </a:rPr>
                        <a:t>Sinda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 err="1">
                          <a:solidFill>
                            <a:schemeClr val="bg1"/>
                          </a:solidFill>
                          <a:effectLst/>
                        </a:rPr>
                        <a:t>Lundazi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79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 anchor="ctr">
                    <a:solidFill>
                      <a:srgbClr val="C85B07"/>
                    </a:solidFill>
                  </a:tcPr>
                </a:tc>
              </a:tr>
              <a:tr h="4851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# of individuals who have received short-term agricultural sector productivity or food security training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308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725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721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</a:tr>
              <a:tr h="9703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Male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487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482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</a:tr>
              <a:tr h="9703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Females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238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239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7315200" y="2573697"/>
            <a:ext cx="1676400" cy="19812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3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524000"/>
            <a:ext cx="7772400" cy="838200"/>
          </a:xfrm>
        </p:spPr>
        <p:txBody>
          <a:bodyPr/>
          <a:lstStyle/>
          <a:p>
            <a:r>
              <a:rPr lang="en-GB" sz="4000" dirty="0" smtClean="0"/>
              <a:t>Targets based on FTF indicators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708293"/>
              </p:ext>
            </p:extLst>
          </p:nvPr>
        </p:nvGraphicFramePr>
        <p:xfrm>
          <a:off x="370788" y="2743200"/>
          <a:ext cx="8544612" cy="3812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5101"/>
                <a:gridCol w="729870"/>
                <a:gridCol w="860173"/>
                <a:gridCol w="559478"/>
                <a:gridCol w="765425"/>
                <a:gridCol w="595033"/>
                <a:gridCol w="747983"/>
                <a:gridCol w="672850"/>
                <a:gridCol w="648699"/>
              </a:tblGrid>
              <a:tr h="3079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Indicators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Chipata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 err="1">
                          <a:solidFill>
                            <a:schemeClr val="bg1"/>
                          </a:solidFill>
                          <a:effectLst/>
                        </a:rPr>
                        <a:t>Sinda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 err="1">
                          <a:solidFill>
                            <a:schemeClr val="bg1"/>
                          </a:solidFill>
                          <a:effectLst/>
                        </a:rPr>
                        <a:t>Lundazi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79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29" marR="67629" marT="0" marB="0">
                    <a:solidFill>
                      <a:srgbClr val="C85B07"/>
                    </a:solidFill>
                  </a:tcPr>
                </a:tc>
              </a:tr>
              <a:tr h="4851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# of farmers who have applied new technologies or management practices as a result of USG Assistance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6764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3744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6453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16300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16961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</a:tr>
              <a:tr h="9703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2614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1633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1807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6054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</a:tr>
              <a:tr h="9703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Continuing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4150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2111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4646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10907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</a:tr>
              <a:tr h="3079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Male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5375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2806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4582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12400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12763</a:t>
                      </a:r>
                    </a:p>
                  </a:txBody>
                  <a:tcPr marL="68580" marR="68580" marT="0" marB="0" anchor="ctr">
                    <a:solidFill>
                      <a:srgbClr val="C85B07"/>
                    </a:solidFill>
                  </a:tcPr>
                </a:tc>
              </a:tr>
              <a:tr h="3079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female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1389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938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1871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3900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4198</a:t>
                      </a:r>
                    </a:p>
                  </a:txBody>
                  <a:tcPr marL="68580" marR="68580" marT="0" marB="0" anchor="ctr">
                    <a:solidFill>
                      <a:srgbClr val="781E1A"/>
                    </a:solidFill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7239000" y="2514600"/>
            <a:ext cx="1905000" cy="28194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95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752600"/>
            <a:ext cx="7772400" cy="838200"/>
          </a:xfrm>
        </p:spPr>
        <p:txBody>
          <a:bodyPr/>
          <a:lstStyle/>
          <a:p>
            <a:r>
              <a:rPr lang="en-GB" sz="4000" dirty="0" smtClean="0"/>
              <a:t>Targets based on FTF indicators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28436"/>
              </p:ext>
            </p:extLst>
          </p:nvPr>
        </p:nvGraphicFramePr>
        <p:xfrm>
          <a:off x="533399" y="2929094"/>
          <a:ext cx="7620000" cy="22082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2417"/>
                <a:gridCol w="1886036"/>
                <a:gridCol w="1951547"/>
              </a:tblGrid>
              <a:tr h="590392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bg1"/>
                          </a:solidFill>
                          <a:effectLst/>
                        </a:rPr>
                        <a:t># of new technologies or management practices in one of the following phases of development as a result of USG assistance: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4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400" b="1" dirty="0" smtClean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400" b="1" dirty="0" smtClean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Phase 1: under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</a:rPr>
                        <a:t>research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81E1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Phase 2: under field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</a:rPr>
                        <a:t>testing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</a:tr>
              <a:tr h="80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Phase 3: made available for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</a:rPr>
                        <a:t>transfer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81E1A"/>
                    </a:solidFill>
                  </a:tcPr>
                </a:tc>
              </a:tr>
              <a:tr h="33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600" b="1" dirty="0" smtClean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 smtClean="0">
                          <a:solidFill>
                            <a:schemeClr val="bg1"/>
                          </a:solidFill>
                          <a:effectLst/>
                        </a:rPr>
                        <a:t>56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ZW" sz="1400" b="1" dirty="0" smtClean="0">
                          <a:solidFill>
                            <a:schemeClr val="bg1"/>
                          </a:solidFill>
                          <a:effectLst/>
                        </a:rPr>
                        <a:t>56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85B0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58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524000"/>
            <a:ext cx="7772400" cy="838200"/>
          </a:xfrm>
        </p:spPr>
        <p:txBody>
          <a:bodyPr/>
          <a:lstStyle/>
          <a:p>
            <a:r>
              <a:rPr lang="en-GB" sz="4000" dirty="0" smtClean="0"/>
              <a:t>Established work</a:t>
            </a:r>
            <a:endParaRPr lang="en-GB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459246"/>
              </p:ext>
            </p:extLst>
          </p:nvPr>
        </p:nvGraphicFramePr>
        <p:xfrm>
          <a:off x="228600" y="2362200"/>
          <a:ext cx="8001000" cy="41163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2167"/>
                <a:gridCol w="1308937"/>
                <a:gridCol w="1089244"/>
                <a:gridCol w="1197554"/>
                <a:gridCol w="1633098"/>
              </a:tblGrid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Trial name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Type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Achievement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 mother trials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On-farm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Baby trials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On-farm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720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719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Double up legume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On-farm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GMCC trials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On-farm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86%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Manure trials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On-farm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89%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Gliricidia/maize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On-farm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108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102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94%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QPM trials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On-station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67%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GMCC evaluation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On-station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Gliricidia</a:t>
                      </a:r>
                      <a:endParaRPr lang="en-GB" sz="1400" b="1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On-station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3231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Expanded step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On-station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781E1A"/>
                    </a:solidFill>
                  </a:tcPr>
                </a:tc>
              </a:tr>
              <a:tr h="280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Ratooning</a:t>
                      </a:r>
                      <a:r>
                        <a:rPr lang="en-GB" sz="1400" b="1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trial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On-station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  <a:tr h="280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Long-term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0042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On-station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100%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8" marR="66038" marT="0" marB="0">
                    <a:solidFill>
                      <a:srgbClr val="C85B0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84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7548</TotalTime>
  <Words>1353</Words>
  <Application>Microsoft Macintosh PowerPoint</Application>
  <PresentationFormat>On-screen Show (4:3)</PresentationFormat>
  <Paragraphs>555</Paragraphs>
  <Slides>35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Gill Sans</vt:lpstr>
      <vt:lpstr>MS PGothic</vt:lpstr>
      <vt:lpstr>ＭＳ Ｐゴシック</vt:lpstr>
      <vt:lpstr>Palatino Linotype</vt:lpstr>
      <vt:lpstr>Times New Roman</vt:lpstr>
      <vt:lpstr>Wingdings</vt:lpstr>
      <vt:lpstr>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key results</vt:lpstr>
      <vt:lpstr>Rainfall season – very good</vt:lpstr>
      <vt:lpstr>Summary CA, all mother trials, 2016/2017</vt:lpstr>
      <vt:lpstr>Long term maize grain yield in target communities </vt:lpstr>
      <vt:lpstr>PowerPoint Presentation</vt:lpstr>
      <vt:lpstr>Doubled-up legume trial under CA</vt:lpstr>
      <vt:lpstr>Doubled up-legume trial under CA</vt:lpstr>
      <vt:lpstr>Main findings</vt:lpstr>
      <vt:lpstr>GMCC intercropping trials</vt:lpstr>
      <vt:lpstr>GMCC intercropping trials</vt:lpstr>
      <vt:lpstr>GMCC intercropping trials</vt:lpstr>
      <vt:lpstr>GMCC on-station trial</vt:lpstr>
      <vt:lpstr>Maize-Gliricidia intercropping</vt:lpstr>
      <vt:lpstr>Maize-Gliricidia intercropping</vt:lpstr>
      <vt:lpstr>Main findings</vt:lpstr>
      <vt:lpstr>Quality protein maize (QPM)</vt:lpstr>
      <vt:lpstr>PowerPoint Presentation</vt:lpstr>
      <vt:lpstr>Study on scaling strategies</vt:lpstr>
      <vt:lpstr>Adoption patters of SI technologies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Odhong, Jonathan (IITA)</cp:lastModifiedBy>
  <cp:revision>128</cp:revision>
  <dcterms:created xsi:type="dcterms:W3CDTF">2016-06-26T05:52:38Z</dcterms:created>
  <dcterms:modified xsi:type="dcterms:W3CDTF">2017-09-09T10:17:01Z</dcterms:modified>
</cp:coreProperties>
</file>